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6" r:id="rId18"/>
    <p:sldId id="284" r:id="rId19"/>
    <p:sldId id="285" r:id="rId20"/>
    <p:sldId id="289" r:id="rId21"/>
    <p:sldId id="265" r:id="rId22"/>
    <p:sldId id="287" r:id="rId23"/>
    <p:sldId id="269" r:id="rId24"/>
    <p:sldId id="288" r:id="rId25"/>
    <p:sldId id="270" r:id="rId26"/>
    <p:sldId id="290" r:id="rId27"/>
    <p:sldId id="27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-2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82E25-8401-44FF-99F2-2374F37B93D5}" type="datetimeFigureOut">
              <a:rPr lang="uk-UA" smtClean="0"/>
              <a:t>13.11.2017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DC812-6F10-4047-BBA9-CA709685DF9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9495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D4BBC-57A9-4853-94EE-542E50D16CE4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0588B-0D77-4260-97B2-C24BA0FF13CA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A4B9A65F-3B33-43C5-8DAF-2CD26395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308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0588B-0D77-4260-97B2-C24BA0FF13CA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A4B9A65F-3B33-43C5-8DAF-2CD26395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400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0588B-0D77-4260-97B2-C24BA0FF13CA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A4B9A65F-3B33-43C5-8DAF-2CD26395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720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0588B-0D77-4260-97B2-C24BA0FF13CA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4B9A65F-3B33-43C5-8DAF-2CD263957042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9013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0588B-0D77-4260-97B2-C24BA0FF13CA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4B9A65F-3B33-43C5-8DAF-2CD26395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627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0588B-0D77-4260-97B2-C24BA0FF13CA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9A65F-3B33-43C5-8DAF-2CD26395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309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0588B-0D77-4260-97B2-C24BA0FF13CA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9A65F-3B33-43C5-8DAF-2CD26395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506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0588B-0D77-4260-97B2-C24BA0FF13CA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9A65F-3B33-43C5-8DAF-2CD26395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06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270588B-0D77-4260-97B2-C24BA0FF13CA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A4B9A65F-3B33-43C5-8DAF-2CD26395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417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0588B-0D77-4260-97B2-C24BA0FF13CA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9A65F-3B33-43C5-8DAF-2CD26395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26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0588B-0D77-4260-97B2-C24BA0FF13CA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A4B9A65F-3B33-43C5-8DAF-2CD26395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759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0588B-0D77-4260-97B2-C24BA0FF13CA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9A65F-3B33-43C5-8DAF-2CD26395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37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0588B-0D77-4260-97B2-C24BA0FF13CA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9A65F-3B33-43C5-8DAF-2CD26395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384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0588B-0D77-4260-97B2-C24BA0FF13CA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9A65F-3B33-43C5-8DAF-2CD26395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357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0588B-0D77-4260-97B2-C24BA0FF13CA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9A65F-3B33-43C5-8DAF-2CD26395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040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0588B-0D77-4260-97B2-C24BA0FF13CA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9A65F-3B33-43C5-8DAF-2CD26395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32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0588B-0D77-4260-97B2-C24BA0FF13CA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9A65F-3B33-43C5-8DAF-2CD26395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466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0588B-0D77-4260-97B2-C24BA0FF13CA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9A65F-3B33-43C5-8DAF-2CD26395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9779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5725" y="90152"/>
            <a:ext cx="9068586" cy="857038"/>
          </a:xfrm>
        </p:spPr>
        <p:txBody>
          <a:bodyPr/>
          <a:lstStyle/>
          <a:p>
            <a:pPr algn="ct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 (Центр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№4 «Ромашка»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779569"/>
            <a:ext cx="8579588" cy="1328791"/>
          </a:xfrm>
        </p:spPr>
        <p:txBody>
          <a:bodyPr>
            <a:noAutofit/>
          </a:bodyPr>
          <a:lstStyle/>
          <a:p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Інновації у формуванні </a:t>
            </a:r>
            <a:r>
              <a:rPr lang="uk-UA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логіко-математичної компетенції дітей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102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0445" y="768083"/>
            <a:ext cx="10668032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Бельгійський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вчитель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початкової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Джордж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Кюїзенер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(1891-1976)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розробив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універсальний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дидактичний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матеріал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для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розвитку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дітей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математичних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здібностей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У 1952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році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він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опублікував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книгу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"Числа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і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кольори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",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присвячену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своєму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посібнику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 descr="C:\Documents and Settings\Татьяна\Рабочий стол\Рисунок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61" y="1857364"/>
            <a:ext cx="5143500" cy="460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333995" y="2214555"/>
            <a:ext cx="6858005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Палички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Кюїзенера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лічильні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палички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які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ще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називають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«числа в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кольорі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»,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кольоровими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паличками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кольоровими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числами,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кольоровими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лінієчками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 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91251" y="5072074"/>
            <a:ext cx="3810027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Для дітей 1-7 років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78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33397"/>
            <a:ext cx="7334259" cy="1162050"/>
          </a:xfrm>
        </p:spPr>
        <p:txBody>
          <a:bodyPr>
            <a:noAutofit/>
          </a:bodyPr>
          <a:lstStyle/>
          <a:p>
            <a:r>
              <a:rPr lang="uk-UA" sz="1800" b="0" cap="none" dirty="0" smtClean="0">
                <a:effectLst/>
                <a:latin typeface="Arial" pitchFamily="34" charset="0"/>
                <a:cs typeface="Arial" pitchFamily="34" charset="0"/>
              </a:rPr>
              <a:t>Набір складається з паличок-призм 10 різних кольорів (116 паличок). </a:t>
            </a:r>
            <a:r>
              <a:rPr lang="ru-RU" sz="1800" b="0" cap="none" dirty="0" err="1" smtClean="0">
                <a:effectLst/>
                <a:latin typeface="Arial" pitchFamily="34" charset="0"/>
                <a:cs typeface="Arial" pitchFamily="34" charset="0"/>
              </a:rPr>
              <a:t>Палички</a:t>
            </a:r>
            <a:r>
              <a:rPr lang="ru-RU" sz="1800" b="0" cap="none" dirty="0" smtClean="0">
                <a:effectLst/>
                <a:latin typeface="Arial" pitchFamily="34" charset="0"/>
                <a:cs typeface="Arial" pitchFamily="34" charset="0"/>
              </a:rPr>
              <a:t> одного </a:t>
            </a:r>
            <a:r>
              <a:rPr lang="ru-RU" sz="1800" b="0" cap="none" dirty="0" err="1" smtClean="0">
                <a:effectLst/>
                <a:latin typeface="Arial" pitchFamily="34" charset="0"/>
                <a:cs typeface="Arial" pitchFamily="34" charset="0"/>
              </a:rPr>
              <a:t>кольору</a:t>
            </a:r>
            <a:r>
              <a:rPr lang="ru-RU" sz="1800" b="0" cap="none" dirty="0" smtClean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1800" b="0" cap="none" dirty="0" err="1" smtClean="0">
                <a:effectLst/>
                <a:latin typeface="Arial" pitchFamily="34" charset="0"/>
                <a:cs typeface="Arial" pitchFamily="34" charset="0"/>
              </a:rPr>
              <a:t>мають</a:t>
            </a:r>
            <a:r>
              <a:rPr lang="ru-RU" sz="1800" b="0" cap="none" dirty="0" smtClean="0">
                <a:effectLst/>
                <a:latin typeface="Arial" pitchFamily="34" charset="0"/>
                <a:cs typeface="Arial" pitchFamily="34" charset="0"/>
              </a:rPr>
              <a:t> свою </a:t>
            </a:r>
            <a:r>
              <a:rPr lang="ru-RU" sz="1800" b="0" cap="none" dirty="0" err="1" smtClean="0">
                <a:effectLst/>
                <a:latin typeface="Arial" pitchFamily="34" charset="0"/>
                <a:cs typeface="Arial" pitchFamily="34" charset="0"/>
              </a:rPr>
              <a:t>довжину</a:t>
            </a:r>
            <a:r>
              <a:rPr lang="ru-RU" sz="1800" b="0" cap="none" dirty="0" smtClean="0">
                <a:effectLst/>
                <a:latin typeface="Arial" pitchFamily="34" charset="0"/>
                <a:cs typeface="Arial" pitchFamily="34" charset="0"/>
              </a:rPr>
              <a:t> - </a:t>
            </a:r>
            <a:r>
              <a:rPr lang="ru-RU" sz="1800" b="0" cap="none" dirty="0" err="1" smtClean="0">
                <a:effectLst/>
                <a:latin typeface="Arial" pitchFamily="34" charset="0"/>
                <a:cs typeface="Arial" pitchFamily="34" charset="0"/>
              </a:rPr>
              <a:t>від</a:t>
            </a:r>
            <a:r>
              <a:rPr lang="ru-RU" sz="1800" b="0" cap="none" dirty="0" smtClean="0">
                <a:effectLst/>
                <a:latin typeface="Arial" pitchFamily="34" charset="0"/>
                <a:cs typeface="Arial" pitchFamily="34" charset="0"/>
              </a:rPr>
              <a:t> 1 до 10 см. </a:t>
            </a:r>
            <a:r>
              <a:rPr lang="ru-RU" sz="1800" b="0" cap="none" dirty="0" err="1" smtClean="0">
                <a:effectLst/>
                <a:latin typeface="Arial" pitchFamily="34" charset="0"/>
                <a:cs typeface="Arial" pitchFamily="34" charset="0"/>
              </a:rPr>
              <a:t>Кожна</a:t>
            </a:r>
            <a:r>
              <a:rPr lang="ru-RU" sz="1800" b="0" cap="none" dirty="0" smtClean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1800" b="0" cap="none" dirty="0" err="1" smtClean="0">
                <a:effectLst/>
                <a:latin typeface="Arial" pitchFamily="34" charset="0"/>
                <a:cs typeface="Arial" pitchFamily="34" charset="0"/>
              </a:rPr>
              <a:t>паличка</a:t>
            </a:r>
            <a:r>
              <a:rPr lang="ru-RU" sz="1800" b="0" cap="none" dirty="0" smtClean="0">
                <a:effectLst/>
                <a:latin typeface="Arial" pitchFamily="34" charset="0"/>
                <a:cs typeface="Arial" pitchFamily="34" charset="0"/>
              </a:rPr>
              <a:t> - </a:t>
            </a:r>
            <a:r>
              <a:rPr lang="ru-RU" sz="1800" b="0" cap="none" dirty="0" err="1" smtClean="0">
                <a:effectLst/>
                <a:latin typeface="Arial" pitchFamily="34" charset="0"/>
                <a:cs typeface="Arial" pitchFamily="34" charset="0"/>
              </a:rPr>
              <a:t>це</a:t>
            </a:r>
            <a:r>
              <a:rPr lang="ru-RU" sz="1800" b="0" cap="none" dirty="0" smtClean="0">
                <a:effectLst/>
                <a:latin typeface="Arial" pitchFamily="34" charset="0"/>
                <a:cs typeface="Arial" pitchFamily="34" charset="0"/>
              </a:rPr>
              <a:t> число, </a:t>
            </a:r>
            <a:r>
              <a:rPr lang="ru-RU" sz="1800" b="0" cap="none" dirty="0" err="1" smtClean="0">
                <a:effectLst/>
                <a:latin typeface="Arial" pitchFamily="34" charset="0"/>
                <a:cs typeface="Arial" pitchFamily="34" charset="0"/>
              </a:rPr>
              <a:t>виражене</a:t>
            </a:r>
            <a:r>
              <a:rPr lang="ru-RU" sz="1800" b="0" cap="none" dirty="0" smtClean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1800" b="0" cap="none" dirty="0" err="1" smtClean="0">
                <a:effectLst/>
                <a:latin typeface="Arial" pitchFamily="34" charset="0"/>
                <a:cs typeface="Arial" pitchFamily="34" charset="0"/>
              </a:rPr>
              <a:t>кольором</a:t>
            </a:r>
            <a:r>
              <a:rPr lang="ru-RU" sz="1800" b="0" cap="none" dirty="0" smtClean="0">
                <a:effectLst/>
                <a:latin typeface="Arial" pitchFamily="34" charset="0"/>
                <a:cs typeface="Arial" pitchFamily="34" charset="0"/>
              </a:rPr>
              <a:t> і величиною, а </a:t>
            </a:r>
            <a:r>
              <a:rPr lang="ru-RU" sz="1800" b="0" cap="none" dirty="0" err="1" smtClean="0">
                <a:effectLst/>
                <a:latin typeface="Arial" pitchFamily="34" charset="0"/>
                <a:cs typeface="Arial" pitchFamily="34" charset="0"/>
              </a:rPr>
              <a:t>точніше</a:t>
            </a:r>
            <a:r>
              <a:rPr lang="ru-RU" sz="1800" b="0" cap="none" dirty="0" smtClean="0"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ru-RU" sz="1800" b="0" cap="none" dirty="0" err="1" smtClean="0">
                <a:effectLst/>
                <a:latin typeface="Arial" pitchFamily="34" charset="0"/>
                <a:cs typeface="Arial" pitchFamily="34" charset="0"/>
              </a:rPr>
              <a:t>довжиною</a:t>
            </a:r>
            <a:r>
              <a:rPr lang="ru-RU" sz="1800" b="0" cap="none" dirty="0" smtClean="0">
                <a:effectLst/>
                <a:latin typeface="Arial" pitchFamily="34" charset="0"/>
                <a:cs typeface="Arial" pitchFamily="34" charset="0"/>
              </a:rPr>
              <a:t> в сантиметрах, словом, числа в </a:t>
            </a:r>
            <a:r>
              <a:rPr lang="ru-RU" sz="1800" b="0" cap="none" dirty="0" err="1" smtClean="0">
                <a:effectLst/>
                <a:latin typeface="Arial" pitchFamily="34" charset="0"/>
                <a:cs typeface="Arial" pitchFamily="34" charset="0"/>
              </a:rPr>
              <a:t>кольорі</a:t>
            </a:r>
            <a:r>
              <a:rPr lang="ru-RU" sz="1800" b="0" cap="none" dirty="0" smtClean="0">
                <a:effectLst/>
                <a:latin typeface="Arial" pitchFamily="34" charset="0"/>
                <a:cs typeface="Arial" pitchFamily="34" charset="0"/>
              </a:rPr>
              <a:t>. </a:t>
            </a:r>
            <a:endParaRPr lang="ru-RU" sz="1800" b="0" cap="none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953784" y="285728"/>
            <a:ext cx="816000" cy="612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96528" y="928670"/>
            <a:ext cx="1673256" cy="612000"/>
          </a:xfrm>
          <a:prstGeom prst="rect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715261" y="2714620"/>
            <a:ext cx="4054523" cy="612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239272" y="1500174"/>
            <a:ext cx="2530512" cy="612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477267" y="2071678"/>
            <a:ext cx="3292517" cy="612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58005" y="3286124"/>
            <a:ext cx="4911779" cy="612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191251" y="3929066"/>
            <a:ext cx="5578533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429245" y="4572008"/>
            <a:ext cx="6340539" cy="612000"/>
          </a:xfrm>
          <a:prstGeom prst="rect">
            <a:avLst/>
          </a:prstGeom>
          <a:solidFill>
            <a:srgbClr val="C00000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1989" y="5214950"/>
            <a:ext cx="7197795" cy="612000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809984" y="5857892"/>
            <a:ext cx="7959800" cy="612000"/>
          </a:xfrm>
          <a:prstGeom prst="rect">
            <a:avLst/>
          </a:prstGeom>
          <a:solidFill>
            <a:srgbClr val="FFC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9810777" y="0"/>
            <a:ext cx="11578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1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53521" y="714356"/>
            <a:ext cx="11578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33CC"/>
                </a:solidFill>
              </a:rPr>
              <a:t>2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33CC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286765" y="1214422"/>
            <a:ext cx="11430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F0"/>
                </a:solidFill>
              </a:rPr>
              <a:t>3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524760" y="1785926"/>
            <a:ext cx="11578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</a:rPr>
              <a:t>4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72254" y="2357430"/>
            <a:ext cx="11578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</a:rPr>
              <a:t>5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714998" y="3000372"/>
            <a:ext cx="11578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</a:rPr>
              <a:t>6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048243" y="3714752"/>
            <a:ext cx="11578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</a:rPr>
              <a:t>7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286238" y="4357694"/>
            <a:ext cx="11578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990033"/>
                </a:solidFill>
              </a:rPr>
              <a:t>8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990033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428982" y="4929198"/>
            <a:ext cx="11578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CC"/>
                </a:solidFill>
              </a:rPr>
              <a:t>9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CC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571726" y="5572140"/>
            <a:ext cx="11578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3300"/>
                </a:solidFill>
              </a:rPr>
              <a:t>10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33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1985981"/>
            <a:ext cx="3809984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err="1" smtClean="0">
                <a:solidFill>
                  <a:schemeClr val="tx1"/>
                </a:solidFill>
              </a:rPr>
              <a:t>“Червона</a:t>
            </a:r>
            <a:r>
              <a:rPr lang="uk-UA" sz="2800" b="1" dirty="0" smtClean="0">
                <a:solidFill>
                  <a:schemeClr val="tx1"/>
                </a:solidFill>
              </a:rPr>
              <a:t> </a:t>
            </a:r>
            <a:r>
              <a:rPr lang="uk-UA" sz="2800" b="1" dirty="0" err="1" smtClean="0">
                <a:solidFill>
                  <a:schemeClr val="tx1"/>
                </a:solidFill>
              </a:rPr>
              <a:t>сім</a:t>
            </a:r>
            <a:r>
              <a:rPr lang="uk-UA" sz="2800" b="1" dirty="0" err="1" smtClean="0">
                <a:solidFill>
                  <a:schemeClr val="tx1"/>
                </a:solidFill>
                <a:latin typeface="Franklin Gothic Book"/>
              </a:rPr>
              <a:t>'</a:t>
            </a:r>
            <a:r>
              <a:rPr lang="uk-UA" sz="2800" b="1" dirty="0" err="1" smtClean="0">
                <a:solidFill>
                  <a:schemeClr val="tx1"/>
                </a:solidFill>
              </a:rPr>
              <a:t>я”</a:t>
            </a:r>
            <a:r>
              <a:rPr lang="uk-UA" sz="2800" b="1" dirty="0" smtClean="0">
                <a:solidFill>
                  <a:schemeClr val="tx1"/>
                </a:solidFill>
              </a:rPr>
              <a:t> 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0" y="2602366"/>
            <a:ext cx="3809984" cy="571504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err="1" smtClean="0">
                <a:solidFill>
                  <a:schemeClr val="tx1"/>
                </a:solidFill>
              </a:rPr>
              <a:t>“Синя</a:t>
            </a:r>
            <a:r>
              <a:rPr lang="uk-UA" sz="2800" b="1" dirty="0" smtClean="0">
                <a:solidFill>
                  <a:schemeClr val="tx1"/>
                </a:solidFill>
              </a:rPr>
              <a:t> </a:t>
            </a:r>
            <a:r>
              <a:rPr lang="uk-UA" sz="2800" b="1" dirty="0" err="1" smtClean="0">
                <a:solidFill>
                  <a:schemeClr val="tx1"/>
                </a:solidFill>
              </a:rPr>
              <a:t>сім</a:t>
            </a:r>
            <a:r>
              <a:rPr lang="uk-UA" sz="2800" b="1" dirty="0" err="1" smtClean="0">
                <a:solidFill>
                  <a:schemeClr val="tx1"/>
                </a:solidFill>
                <a:latin typeface="Franklin Gothic Book"/>
              </a:rPr>
              <a:t>'</a:t>
            </a:r>
            <a:r>
              <a:rPr lang="uk-UA" sz="2800" b="1" dirty="0" err="1" smtClean="0">
                <a:solidFill>
                  <a:schemeClr val="tx1"/>
                </a:solidFill>
              </a:rPr>
              <a:t>я”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0" y="3326620"/>
            <a:ext cx="3809984" cy="5000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err="1" smtClean="0">
                <a:solidFill>
                  <a:schemeClr val="tx1"/>
                </a:solidFill>
              </a:rPr>
              <a:t>“Жовта</a:t>
            </a:r>
            <a:r>
              <a:rPr lang="uk-UA" sz="2800" b="1" dirty="0" smtClean="0">
                <a:solidFill>
                  <a:schemeClr val="tx1"/>
                </a:solidFill>
              </a:rPr>
              <a:t> </a:t>
            </a:r>
            <a:r>
              <a:rPr lang="uk-UA" sz="2800" b="1" dirty="0" err="1" smtClean="0">
                <a:solidFill>
                  <a:schemeClr val="tx1"/>
                </a:solidFill>
              </a:rPr>
              <a:t>сім</a:t>
            </a:r>
            <a:r>
              <a:rPr lang="uk-UA" sz="2800" b="1" dirty="0" err="1" smtClean="0">
                <a:solidFill>
                  <a:schemeClr val="tx1"/>
                </a:solidFill>
                <a:latin typeface="Franklin Gothic Book"/>
              </a:rPr>
              <a:t>'</a:t>
            </a:r>
            <a:r>
              <a:rPr lang="uk-UA" sz="2800" b="1" dirty="0" err="1" smtClean="0">
                <a:solidFill>
                  <a:schemeClr val="tx1"/>
                </a:solidFill>
              </a:rPr>
              <a:t>я”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6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repeatCount="3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repeatCount="3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repeatCount="3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3" grpId="0" animBg="1"/>
      <p:bldP spid="14" grpId="0" animBg="1"/>
      <p:bldP spid="15" grpId="0" animBg="1"/>
      <p:bldP spid="34" grpId="0" animBg="1"/>
      <p:bldP spid="38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31933"/>
            <a:ext cx="10135673" cy="1162050"/>
          </a:xfrm>
        </p:spPr>
        <p:txBody>
          <a:bodyPr>
            <a:normAutofit/>
          </a:bodyPr>
          <a:lstStyle/>
          <a:p>
            <a:r>
              <a:rPr lang="uk-UA" dirty="0" smtClean="0"/>
              <a:t>Вправи із Паличками доцільно розподіляти </a:t>
            </a:r>
            <a:br>
              <a:rPr lang="uk-UA" dirty="0" smtClean="0"/>
            </a:br>
            <a:r>
              <a:rPr lang="uk-UA" dirty="0" smtClean="0"/>
              <a:t>на два етапи: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174467" y="3096726"/>
            <a:ext cx="5608336" cy="2273763"/>
          </a:xfrm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І етап </a:t>
            </a:r>
            <a:r>
              <a:rPr lang="uk-UA" b="1" dirty="0" smtClean="0"/>
              <a:t>: палички використовують як ігровий матеріал;</a:t>
            </a:r>
          </a:p>
          <a:p>
            <a:endParaRPr lang="uk-UA" b="1" dirty="0" smtClean="0"/>
          </a:p>
          <a:p>
            <a:r>
              <a:rPr lang="uk-UA" b="1" dirty="0" smtClean="0">
                <a:solidFill>
                  <a:srgbClr val="FF0000"/>
                </a:solidFill>
              </a:rPr>
              <a:t>ІІ етап</a:t>
            </a:r>
            <a:r>
              <a:rPr lang="uk-UA" b="1" dirty="0" smtClean="0"/>
              <a:t>: палички виступають як посібник для юних математиків.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383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Використання паличок </a:t>
            </a:r>
            <a:r>
              <a:rPr lang="uk-UA" dirty="0" err="1" smtClean="0"/>
              <a:t>Кюїзенера</a:t>
            </a:r>
            <a:r>
              <a:rPr lang="uk-UA" dirty="0" smtClean="0"/>
              <a:t> як ігрового матеріалу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71461" y="5643578"/>
            <a:ext cx="5080000" cy="698500"/>
          </a:xfrm>
        </p:spPr>
        <p:txBody>
          <a:bodyPr/>
          <a:lstStyle/>
          <a:p>
            <a:pPr algn="ctr"/>
            <a:r>
              <a:rPr lang="uk-UA" b="1" dirty="0" smtClean="0"/>
              <a:t>СХОДИНКИ</a:t>
            </a:r>
            <a:endParaRPr lang="ru-RU" b="1" dirty="0"/>
          </a:p>
        </p:txBody>
      </p:sp>
      <p:pic>
        <p:nvPicPr>
          <p:cNvPr id="5" name="Picture 14" descr="C:\Documents and Settings\Татьяна\Рабочий стол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0" y="2000241"/>
            <a:ext cx="4802716" cy="374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7048501" y="3786188"/>
            <a:ext cx="4347633" cy="738187"/>
            <a:chOff x="3474" y="9834"/>
            <a:chExt cx="5134" cy="1162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7461" y="9834"/>
              <a:ext cx="567" cy="1162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 rot="-5400000">
              <a:off x="6604" y="9551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 rot="-5400000">
              <a:off x="6601" y="10134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 rot="-5400000">
              <a:off x="5461" y="10134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 rot="-5400000">
              <a:off x="4321" y="10134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 rot="-5400000">
              <a:off x="5464" y="9551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 rot="-5400000">
              <a:off x="4324" y="9551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3474" y="9847"/>
              <a:ext cx="567" cy="567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8041" y="9834"/>
              <a:ext cx="567" cy="567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" name="Текст 2"/>
          <p:cNvSpPr txBox="1">
            <a:spLocks/>
          </p:cNvSpPr>
          <p:nvPr/>
        </p:nvSpPr>
        <p:spPr>
          <a:xfrm>
            <a:off x="6762755" y="4929198"/>
            <a:ext cx="5080000" cy="6985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uk-UA" sz="1400" b="1" dirty="0" smtClean="0"/>
              <a:t>ТАРІЛКА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0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Використання паличок </a:t>
            </a:r>
            <a:r>
              <a:rPr lang="uk-UA" dirty="0" err="1" smtClean="0"/>
              <a:t>Кюїзенера</a:t>
            </a:r>
            <a:r>
              <a:rPr lang="uk-UA" dirty="0" smtClean="0"/>
              <a:t> як ігрового матеріалу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85709" y="6159500"/>
            <a:ext cx="5080000" cy="698500"/>
          </a:xfrm>
        </p:spPr>
        <p:txBody>
          <a:bodyPr/>
          <a:lstStyle/>
          <a:p>
            <a:pPr algn="ctr"/>
            <a:r>
              <a:rPr lang="uk-UA" b="1" dirty="0" smtClean="0"/>
              <a:t>ЗАЄЦЬ</a:t>
            </a:r>
            <a:endParaRPr lang="ru-RU" b="1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267754" y="2090084"/>
            <a:ext cx="3869267" cy="4175330"/>
            <a:chOff x="1980" y="1571"/>
            <a:chExt cx="4569" cy="7367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 rot="5400000">
              <a:off x="5131" y="2981"/>
              <a:ext cx="567" cy="22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3721" y="1571"/>
              <a:ext cx="567" cy="22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 rot="5400000">
              <a:off x="3141" y="3271"/>
              <a:ext cx="567" cy="1701"/>
            </a:xfrm>
            <a:prstGeom prst="rect">
              <a:avLst/>
            </a:prstGeom>
            <a:solidFill>
              <a:srgbClr val="09CAF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 rot="5400000">
              <a:off x="3128" y="3844"/>
              <a:ext cx="567" cy="1701"/>
            </a:xfrm>
            <a:prstGeom prst="rect">
              <a:avLst/>
            </a:prstGeom>
            <a:solidFill>
              <a:srgbClr val="09CAF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3114" y="4971"/>
              <a:ext cx="567" cy="3402"/>
            </a:xfrm>
            <a:prstGeom prst="rect">
              <a:avLst/>
            </a:prstGeom>
            <a:solidFill>
              <a:srgbClr val="9900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3694" y="4969"/>
              <a:ext cx="567" cy="3402"/>
            </a:xfrm>
            <a:prstGeom prst="rect">
              <a:avLst/>
            </a:prstGeom>
            <a:solidFill>
              <a:srgbClr val="9900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 rot="5400000">
              <a:off x="2283" y="8081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 rot="5400000">
              <a:off x="3417" y="8088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 rot="5400000">
              <a:off x="2263" y="5248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4287" y="7804"/>
              <a:ext cx="567" cy="567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6463585" y="2062744"/>
            <a:ext cx="4064000" cy="4204706"/>
            <a:chOff x="9234" y="1544"/>
            <a:chExt cx="5701" cy="9082"/>
          </a:xfrm>
        </p:grpSpPr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9807" y="6091"/>
              <a:ext cx="567" cy="22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 rot="5400000">
              <a:off x="11224" y="5254"/>
              <a:ext cx="567" cy="22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 rot="5400000">
              <a:off x="11224" y="5821"/>
              <a:ext cx="567" cy="22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9801" y="8354"/>
              <a:ext cx="567" cy="22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12654" y="2111"/>
              <a:ext cx="567" cy="5669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12654" y="1544"/>
              <a:ext cx="567" cy="567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12654" y="7791"/>
              <a:ext cx="567" cy="2835"/>
            </a:xfrm>
            <a:prstGeom prst="rect">
              <a:avLst/>
            </a:prstGeom>
            <a:solidFill>
              <a:srgbClr val="FFD72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Rectangle 21"/>
            <p:cNvSpPr>
              <a:spLocks noChangeArrowheads="1"/>
            </p:cNvSpPr>
            <p:nvPr/>
          </p:nvSpPr>
          <p:spPr bwMode="auto">
            <a:xfrm rot="5400000">
              <a:off x="13801" y="2104"/>
              <a:ext cx="567" cy="1701"/>
            </a:xfrm>
            <a:prstGeom prst="rect">
              <a:avLst/>
            </a:prstGeom>
            <a:solidFill>
              <a:srgbClr val="09CAF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9234" y="6651"/>
              <a:ext cx="567" cy="1701"/>
            </a:xfrm>
            <a:prstGeom prst="rect">
              <a:avLst/>
            </a:prstGeom>
            <a:solidFill>
              <a:srgbClr val="09CAF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 rot="-5400000">
              <a:off x="13517" y="2948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7" name="Текст 2"/>
          <p:cNvSpPr txBox="1">
            <a:spLocks/>
          </p:cNvSpPr>
          <p:nvPr/>
        </p:nvSpPr>
        <p:spPr>
          <a:xfrm>
            <a:off x="6178107" y="6336764"/>
            <a:ext cx="5080000" cy="5117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uk-UA" sz="1400" b="1" dirty="0" smtClean="0"/>
              <a:t>ЖИРАФА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5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Використання паличок </a:t>
            </a:r>
            <a:r>
              <a:rPr lang="uk-UA" dirty="0" err="1" smtClean="0"/>
              <a:t>Кюїзенера</a:t>
            </a:r>
            <a:r>
              <a:rPr lang="uk-UA" dirty="0" smtClean="0"/>
              <a:t> як ігрового матеріалу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03845" y="5894318"/>
            <a:ext cx="5080000" cy="648150"/>
          </a:xfrm>
        </p:spPr>
        <p:txBody>
          <a:bodyPr/>
          <a:lstStyle/>
          <a:p>
            <a:r>
              <a:rPr lang="uk-UA" b="1" dirty="0" smtClean="0"/>
              <a:t>ВАНТАЖІВКА</a:t>
            </a:r>
            <a:endParaRPr lang="ru-RU" b="1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594039" y="3229906"/>
            <a:ext cx="5429251" cy="2428875"/>
            <a:chOff x="2001" y="2434"/>
            <a:chExt cx="7949" cy="5227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2001" y="2434"/>
              <a:ext cx="7949" cy="4047"/>
              <a:chOff x="2001" y="2434"/>
              <a:chExt cx="7949" cy="4047"/>
            </a:xfrm>
          </p:grpSpPr>
          <p:grpSp>
            <p:nvGrpSpPr>
              <p:cNvPr id="11" name="Group 4"/>
              <p:cNvGrpSpPr>
                <a:grpSpLocks/>
              </p:cNvGrpSpPr>
              <p:nvPr/>
            </p:nvGrpSpPr>
            <p:grpSpPr bwMode="auto">
              <a:xfrm>
                <a:off x="5981" y="2434"/>
                <a:ext cx="3420" cy="3460"/>
                <a:chOff x="6201" y="2034"/>
                <a:chExt cx="3420" cy="3460"/>
              </a:xfrm>
            </p:grpSpPr>
            <p:sp>
              <p:nvSpPr>
                <p:cNvPr id="24" name="Rectangle 5"/>
                <p:cNvSpPr>
                  <a:spLocks noChangeArrowheads="1"/>
                </p:cNvSpPr>
                <p:nvPr/>
              </p:nvSpPr>
              <p:spPr bwMode="auto">
                <a:xfrm rot="5400000">
                  <a:off x="7636" y="3510"/>
                  <a:ext cx="567" cy="3402"/>
                </a:xfrm>
                <a:prstGeom prst="rect">
                  <a:avLst/>
                </a:prstGeom>
                <a:solidFill>
                  <a:srgbClr val="9900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5" name="Rectangle 6"/>
                <p:cNvSpPr>
                  <a:spLocks noChangeArrowheads="1"/>
                </p:cNvSpPr>
                <p:nvPr/>
              </p:nvSpPr>
              <p:spPr bwMode="auto">
                <a:xfrm rot="5400000">
                  <a:off x="7618" y="1197"/>
                  <a:ext cx="567" cy="3402"/>
                </a:xfrm>
                <a:prstGeom prst="rect">
                  <a:avLst/>
                </a:prstGeom>
                <a:solidFill>
                  <a:srgbClr val="9900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6" name="Rectangle 7"/>
                <p:cNvSpPr>
                  <a:spLocks noChangeArrowheads="1"/>
                </p:cNvSpPr>
                <p:nvPr/>
              </p:nvSpPr>
              <p:spPr bwMode="auto">
                <a:xfrm rot="5400000">
                  <a:off x="7636" y="2937"/>
                  <a:ext cx="567" cy="3402"/>
                </a:xfrm>
                <a:prstGeom prst="rect">
                  <a:avLst/>
                </a:prstGeom>
                <a:solidFill>
                  <a:srgbClr val="9900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7" name="Rectangle 8"/>
                <p:cNvSpPr>
                  <a:spLocks noChangeArrowheads="1"/>
                </p:cNvSpPr>
                <p:nvPr/>
              </p:nvSpPr>
              <p:spPr bwMode="auto">
                <a:xfrm rot="5400000">
                  <a:off x="7636" y="2357"/>
                  <a:ext cx="567" cy="3402"/>
                </a:xfrm>
                <a:prstGeom prst="rect">
                  <a:avLst/>
                </a:prstGeom>
                <a:solidFill>
                  <a:srgbClr val="9900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" name="Rectangle 9"/>
                <p:cNvSpPr>
                  <a:spLocks noChangeArrowheads="1"/>
                </p:cNvSpPr>
                <p:nvPr/>
              </p:nvSpPr>
              <p:spPr bwMode="auto">
                <a:xfrm rot="5400000">
                  <a:off x="7618" y="1777"/>
                  <a:ext cx="567" cy="3402"/>
                </a:xfrm>
                <a:prstGeom prst="rect">
                  <a:avLst/>
                </a:prstGeom>
                <a:solidFill>
                  <a:srgbClr val="9900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" name="Rectangle 10"/>
                <p:cNvSpPr>
                  <a:spLocks noChangeArrowheads="1"/>
                </p:cNvSpPr>
                <p:nvPr/>
              </p:nvSpPr>
              <p:spPr bwMode="auto">
                <a:xfrm rot="5400000">
                  <a:off x="7618" y="617"/>
                  <a:ext cx="567" cy="3402"/>
                </a:xfrm>
                <a:prstGeom prst="rect">
                  <a:avLst/>
                </a:prstGeom>
                <a:solidFill>
                  <a:srgbClr val="9900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2" name="Group 11"/>
              <p:cNvGrpSpPr>
                <a:grpSpLocks/>
              </p:cNvGrpSpPr>
              <p:nvPr/>
            </p:nvGrpSpPr>
            <p:grpSpPr bwMode="auto">
              <a:xfrm>
                <a:off x="3154" y="3066"/>
                <a:ext cx="1718" cy="1708"/>
                <a:chOff x="3154" y="3066"/>
                <a:chExt cx="1718" cy="1708"/>
              </a:xfrm>
            </p:grpSpPr>
            <p:sp>
              <p:nvSpPr>
                <p:cNvPr id="21" name="Rectangle 12"/>
                <p:cNvSpPr>
                  <a:spLocks noChangeArrowheads="1"/>
                </p:cNvSpPr>
                <p:nvPr/>
              </p:nvSpPr>
              <p:spPr bwMode="auto">
                <a:xfrm>
                  <a:off x="3734" y="3073"/>
                  <a:ext cx="567" cy="1701"/>
                </a:xfrm>
                <a:prstGeom prst="rect">
                  <a:avLst/>
                </a:prstGeom>
                <a:solidFill>
                  <a:srgbClr val="09CAF7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2" name="Rectangle 13"/>
                <p:cNvSpPr>
                  <a:spLocks noChangeArrowheads="1"/>
                </p:cNvSpPr>
                <p:nvPr/>
              </p:nvSpPr>
              <p:spPr bwMode="auto">
                <a:xfrm>
                  <a:off x="3154" y="3073"/>
                  <a:ext cx="567" cy="1701"/>
                </a:xfrm>
                <a:prstGeom prst="rect">
                  <a:avLst/>
                </a:prstGeom>
                <a:solidFill>
                  <a:srgbClr val="09CAF7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3" name="Rectangle 14"/>
                <p:cNvSpPr>
                  <a:spLocks noChangeArrowheads="1"/>
                </p:cNvSpPr>
                <p:nvPr/>
              </p:nvSpPr>
              <p:spPr bwMode="auto">
                <a:xfrm>
                  <a:off x="4305" y="3066"/>
                  <a:ext cx="567" cy="1701"/>
                </a:xfrm>
                <a:prstGeom prst="rect">
                  <a:avLst/>
                </a:prstGeom>
                <a:solidFill>
                  <a:srgbClr val="09CAF7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3" name="Rectangle 15"/>
              <p:cNvSpPr>
                <a:spLocks noChangeArrowheads="1"/>
              </p:cNvSpPr>
              <p:nvPr/>
            </p:nvSpPr>
            <p:spPr bwMode="auto">
              <a:xfrm rot="5400000">
                <a:off x="3451" y="1644"/>
                <a:ext cx="567" cy="22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Rectangle 16"/>
              <p:cNvSpPr>
                <a:spLocks noChangeArrowheads="1"/>
              </p:cNvSpPr>
              <p:nvPr/>
            </p:nvSpPr>
            <p:spPr bwMode="auto">
              <a:xfrm rot="5400000">
                <a:off x="3443" y="4504"/>
                <a:ext cx="567" cy="22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Rectangle 17"/>
              <p:cNvSpPr>
                <a:spLocks noChangeArrowheads="1"/>
              </p:cNvSpPr>
              <p:nvPr/>
            </p:nvSpPr>
            <p:spPr bwMode="auto">
              <a:xfrm>
                <a:off x="4861" y="2494"/>
                <a:ext cx="567" cy="22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Rectangle 18"/>
              <p:cNvSpPr>
                <a:spLocks noChangeArrowheads="1"/>
              </p:cNvSpPr>
              <p:nvPr/>
            </p:nvSpPr>
            <p:spPr bwMode="auto">
              <a:xfrm rot="5400000">
                <a:off x="3431" y="3944"/>
                <a:ext cx="567" cy="22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Rectangle 19"/>
              <p:cNvSpPr>
                <a:spLocks noChangeArrowheads="1"/>
              </p:cNvSpPr>
              <p:nvPr/>
            </p:nvSpPr>
            <p:spPr bwMode="auto">
              <a:xfrm>
                <a:off x="2034" y="5354"/>
                <a:ext cx="567" cy="567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" name="Rectangle 20"/>
              <p:cNvSpPr>
                <a:spLocks noChangeArrowheads="1"/>
              </p:cNvSpPr>
              <p:nvPr/>
            </p:nvSpPr>
            <p:spPr bwMode="auto">
              <a:xfrm>
                <a:off x="4841" y="4774"/>
                <a:ext cx="567" cy="1134"/>
              </a:xfrm>
              <a:prstGeom prst="rect">
                <a:avLst/>
              </a:prstGeom>
              <a:solidFill>
                <a:srgbClr val="F8C0D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Rectangle 21"/>
              <p:cNvSpPr>
                <a:spLocks noChangeArrowheads="1"/>
              </p:cNvSpPr>
              <p:nvPr/>
            </p:nvSpPr>
            <p:spPr bwMode="auto">
              <a:xfrm rot="5400000">
                <a:off x="3702" y="4213"/>
                <a:ext cx="567" cy="3969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Rectangle 22"/>
              <p:cNvSpPr>
                <a:spLocks noChangeArrowheads="1"/>
              </p:cNvSpPr>
              <p:nvPr/>
            </p:nvSpPr>
            <p:spPr bwMode="auto">
              <a:xfrm rot="5400000">
                <a:off x="7682" y="4213"/>
                <a:ext cx="567" cy="3969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" name="Rectangle 23"/>
            <p:cNvSpPr>
              <a:spLocks noChangeArrowheads="1"/>
            </p:cNvSpPr>
            <p:nvPr/>
          </p:nvSpPr>
          <p:spPr bwMode="auto">
            <a:xfrm rot="5400000">
              <a:off x="6810" y="6811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Rectangle 24"/>
            <p:cNvSpPr>
              <a:spLocks noChangeArrowheads="1"/>
            </p:cNvSpPr>
            <p:nvPr/>
          </p:nvSpPr>
          <p:spPr bwMode="auto">
            <a:xfrm rot="5400000">
              <a:off x="6804" y="6231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Rectangle 25"/>
            <p:cNvSpPr>
              <a:spLocks noChangeArrowheads="1"/>
            </p:cNvSpPr>
            <p:nvPr/>
          </p:nvSpPr>
          <p:spPr bwMode="auto">
            <a:xfrm rot="5400000">
              <a:off x="3410" y="6811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Rectangle 26"/>
            <p:cNvSpPr>
              <a:spLocks noChangeArrowheads="1"/>
            </p:cNvSpPr>
            <p:nvPr/>
          </p:nvSpPr>
          <p:spPr bwMode="auto">
            <a:xfrm rot="5400000">
              <a:off x="3424" y="6231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0" name="Group 27"/>
          <p:cNvGrpSpPr>
            <a:grpSpLocks/>
          </p:cNvGrpSpPr>
          <p:nvPr/>
        </p:nvGrpSpPr>
        <p:grpSpPr bwMode="auto">
          <a:xfrm>
            <a:off x="6654565" y="2305336"/>
            <a:ext cx="4762500" cy="3168650"/>
            <a:chOff x="1807" y="774"/>
            <a:chExt cx="7363" cy="7467"/>
          </a:xfrm>
        </p:grpSpPr>
        <p:sp>
          <p:nvSpPr>
            <p:cNvPr id="31" name="Rectangle 28"/>
            <p:cNvSpPr>
              <a:spLocks noChangeArrowheads="1"/>
            </p:cNvSpPr>
            <p:nvPr/>
          </p:nvSpPr>
          <p:spPr bwMode="auto">
            <a:xfrm rot="-5400000">
              <a:off x="6006" y="5684"/>
              <a:ext cx="567" cy="22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Rectangle 29"/>
            <p:cNvSpPr>
              <a:spLocks noChangeArrowheads="1"/>
            </p:cNvSpPr>
            <p:nvPr/>
          </p:nvSpPr>
          <p:spPr bwMode="auto">
            <a:xfrm rot="-5400000">
              <a:off x="6033" y="5690"/>
              <a:ext cx="567" cy="3402"/>
            </a:xfrm>
            <a:prstGeom prst="rect">
              <a:avLst/>
            </a:prstGeom>
            <a:solidFill>
              <a:srgbClr val="9900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Rectangle 30"/>
            <p:cNvSpPr>
              <a:spLocks noChangeArrowheads="1"/>
            </p:cNvSpPr>
            <p:nvPr/>
          </p:nvSpPr>
          <p:spPr bwMode="auto">
            <a:xfrm rot="-5400000">
              <a:off x="6033" y="4537"/>
              <a:ext cx="567" cy="3402"/>
            </a:xfrm>
            <a:prstGeom prst="rect">
              <a:avLst/>
            </a:prstGeom>
            <a:solidFill>
              <a:srgbClr val="9900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 bwMode="auto">
            <a:xfrm rot="-5400000">
              <a:off x="6025" y="5690"/>
              <a:ext cx="567" cy="4535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5" name="Group 32"/>
            <p:cNvGrpSpPr>
              <a:grpSpLocks/>
            </p:cNvGrpSpPr>
            <p:nvPr/>
          </p:nvGrpSpPr>
          <p:grpSpPr bwMode="auto">
            <a:xfrm>
              <a:off x="1807" y="774"/>
              <a:ext cx="7363" cy="5167"/>
              <a:chOff x="1807" y="774"/>
              <a:chExt cx="7363" cy="5167"/>
            </a:xfrm>
          </p:grpSpPr>
          <p:grpSp>
            <p:nvGrpSpPr>
              <p:cNvPr id="36" name="Group 33"/>
              <p:cNvGrpSpPr>
                <a:grpSpLocks/>
              </p:cNvGrpSpPr>
              <p:nvPr/>
            </p:nvGrpSpPr>
            <p:grpSpPr bwMode="auto">
              <a:xfrm>
                <a:off x="1807" y="4214"/>
                <a:ext cx="1694" cy="1714"/>
                <a:chOff x="981" y="1814"/>
                <a:chExt cx="1694" cy="1714"/>
              </a:xfrm>
            </p:grpSpPr>
            <p:sp>
              <p:nvSpPr>
                <p:cNvPr id="54" name="Rectangle 34"/>
                <p:cNvSpPr>
                  <a:spLocks noChangeArrowheads="1"/>
                </p:cNvSpPr>
                <p:nvPr/>
              </p:nvSpPr>
              <p:spPr bwMode="auto">
                <a:xfrm>
                  <a:off x="981" y="2394"/>
                  <a:ext cx="567" cy="1134"/>
                </a:xfrm>
                <a:prstGeom prst="rect">
                  <a:avLst/>
                </a:prstGeom>
                <a:solidFill>
                  <a:srgbClr val="F8C0D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5" name="Rectangle 35"/>
                <p:cNvSpPr>
                  <a:spLocks noChangeArrowheads="1"/>
                </p:cNvSpPr>
                <p:nvPr/>
              </p:nvSpPr>
              <p:spPr bwMode="auto">
                <a:xfrm rot="5400000">
                  <a:off x="1824" y="2111"/>
                  <a:ext cx="567" cy="1134"/>
                </a:xfrm>
                <a:prstGeom prst="rect">
                  <a:avLst/>
                </a:prstGeom>
                <a:solidFill>
                  <a:srgbClr val="F8C0D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6" name="Rectangle 36"/>
                <p:cNvSpPr>
                  <a:spLocks noChangeArrowheads="1"/>
                </p:cNvSpPr>
                <p:nvPr/>
              </p:nvSpPr>
              <p:spPr bwMode="auto">
                <a:xfrm>
                  <a:off x="1541" y="1814"/>
                  <a:ext cx="567" cy="567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37" name="Group 37"/>
              <p:cNvGrpSpPr>
                <a:grpSpLocks/>
              </p:cNvGrpSpPr>
              <p:nvPr/>
            </p:nvGrpSpPr>
            <p:grpSpPr bwMode="auto">
              <a:xfrm>
                <a:off x="3501" y="774"/>
                <a:ext cx="5669" cy="5167"/>
                <a:chOff x="3501" y="774"/>
                <a:chExt cx="5669" cy="5167"/>
              </a:xfrm>
            </p:grpSpPr>
            <p:sp>
              <p:nvSpPr>
                <p:cNvPr id="38" name="Rectangle 38"/>
                <p:cNvSpPr>
                  <a:spLocks noChangeArrowheads="1"/>
                </p:cNvSpPr>
                <p:nvPr/>
              </p:nvSpPr>
              <p:spPr bwMode="auto">
                <a:xfrm rot="-5400000">
                  <a:off x="6025" y="3390"/>
                  <a:ext cx="567" cy="4535"/>
                </a:xfrm>
                <a:prstGeom prst="rect">
                  <a:avLst/>
                </a:prstGeom>
                <a:solidFill>
                  <a:srgbClr val="9933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39" name="Group 39"/>
                <p:cNvGrpSpPr>
                  <a:grpSpLocks/>
                </p:cNvGrpSpPr>
                <p:nvPr/>
              </p:nvGrpSpPr>
              <p:grpSpPr bwMode="auto">
                <a:xfrm>
                  <a:off x="3501" y="774"/>
                  <a:ext cx="5669" cy="4600"/>
                  <a:chOff x="2367" y="1754"/>
                  <a:chExt cx="5669" cy="4600"/>
                </a:xfrm>
              </p:grpSpPr>
              <p:grpSp>
                <p:nvGrpSpPr>
                  <p:cNvPr id="40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2367" y="5220"/>
                    <a:ext cx="5669" cy="1134"/>
                    <a:chOff x="2367" y="4407"/>
                    <a:chExt cx="5669" cy="1134"/>
                  </a:xfrm>
                </p:grpSpPr>
                <p:sp>
                  <p:nvSpPr>
                    <p:cNvPr id="50" name="Rectangle 41"/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3515" y="3273"/>
                      <a:ext cx="567" cy="2835"/>
                    </a:xfrm>
                    <a:prstGeom prst="rect">
                      <a:avLst/>
                    </a:prstGeom>
                    <a:solidFill>
                      <a:srgbClr val="FFD72D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51" name="Rectangle 42"/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6335" y="3280"/>
                      <a:ext cx="567" cy="2835"/>
                    </a:xfrm>
                    <a:prstGeom prst="rect">
                      <a:avLst/>
                    </a:prstGeom>
                    <a:solidFill>
                      <a:srgbClr val="FFD72D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52" name="Rectangle 43"/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6335" y="3840"/>
                      <a:ext cx="567" cy="2835"/>
                    </a:xfrm>
                    <a:prstGeom prst="rect">
                      <a:avLst/>
                    </a:prstGeom>
                    <a:solidFill>
                      <a:srgbClr val="FFD72D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53" name="Rectangle 44"/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3501" y="3834"/>
                      <a:ext cx="567" cy="2835"/>
                    </a:xfrm>
                    <a:prstGeom prst="rect">
                      <a:avLst/>
                    </a:prstGeom>
                    <a:solidFill>
                      <a:srgbClr val="FFD72D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41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941" y="1754"/>
                    <a:ext cx="4535" cy="3467"/>
                    <a:chOff x="2941" y="1494"/>
                    <a:chExt cx="4535" cy="3467"/>
                  </a:xfrm>
                </p:grpSpPr>
                <p:grpSp>
                  <p:nvGrpSpPr>
                    <p:cNvPr id="42" name="Group 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1" y="1494"/>
                      <a:ext cx="3402" cy="2887"/>
                      <a:chOff x="3861" y="1374"/>
                      <a:chExt cx="3402" cy="2887"/>
                    </a:xfrm>
                  </p:grpSpPr>
                  <p:sp>
                    <p:nvSpPr>
                      <p:cNvPr id="44" name="Rectangle 47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5224" y="2251"/>
                        <a:ext cx="567" cy="1134"/>
                      </a:xfrm>
                      <a:prstGeom prst="rect">
                        <a:avLst/>
                      </a:prstGeom>
                      <a:solidFill>
                        <a:srgbClr val="F8C0D9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45" name="Rectangle 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21" y="1374"/>
                        <a:ext cx="567" cy="56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46" name="Rectangle 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081" y="1374"/>
                        <a:ext cx="567" cy="56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47" name="Rectangle 50"/>
                      <p:cNvSpPr>
                        <a:spLocks noChangeArrowheads="1"/>
                      </p:cNvSpPr>
                      <p:nvPr/>
                    </p:nvSpPr>
                    <p:spPr bwMode="auto">
                      <a:xfrm rot="-5400000">
                        <a:off x="5251" y="2264"/>
                        <a:ext cx="567" cy="226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48" name="Rectangle 51"/>
                      <p:cNvSpPr>
                        <a:spLocks noChangeArrowheads="1"/>
                      </p:cNvSpPr>
                      <p:nvPr/>
                    </p:nvSpPr>
                    <p:spPr bwMode="auto">
                      <a:xfrm rot="-5400000">
                        <a:off x="5251" y="1104"/>
                        <a:ext cx="567" cy="226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49" name="Rectangle 52"/>
                      <p:cNvSpPr>
                        <a:spLocks noChangeArrowheads="1"/>
                      </p:cNvSpPr>
                      <p:nvPr/>
                    </p:nvSpPr>
                    <p:spPr bwMode="auto">
                      <a:xfrm rot="-5400000">
                        <a:off x="5278" y="2277"/>
                        <a:ext cx="567" cy="3402"/>
                      </a:xfrm>
                      <a:prstGeom prst="rect">
                        <a:avLst/>
                      </a:prstGeom>
                      <a:solidFill>
                        <a:srgbClr val="9900CC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43" name="Rectangle 53"/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4925" y="2410"/>
                      <a:ext cx="567" cy="4535"/>
                    </a:xfrm>
                    <a:prstGeom prst="rect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</p:grpSp>
          </p:grpSp>
        </p:grpSp>
      </p:grpSp>
      <p:sp>
        <p:nvSpPr>
          <p:cNvPr id="58" name="Текст 2"/>
          <p:cNvSpPr txBox="1">
            <a:spLocks/>
          </p:cNvSpPr>
          <p:nvPr/>
        </p:nvSpPr>
        <p:spPr>
          <a:xfrm>
            <a:off x="6679187" y="5734310"/>
            <a:ext cx="5080000" cy="6985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uk-UA" sz="1400" b="1" dirty="0" smtClean="0"/>
              <a:t>САМОВАР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66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Використання паличок </a:t>
            </a:r>
            <a:r>
              <a:rPr lang="uk-UA" dirty="0" err="1" smtClean="0"/>
              <a:t>Кюїзенера</a:t>
            </a:r>
            <a:r>
              <a:rPr lang="uk-UA" dirty="0" smtClean="0"/>
              <a:t> як ігрового матеріалу</a:t>
            </a:r>
            <a:endParaRPr lang="ru-RU" dirty="0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605220" y="2853448"/>
            <a:ext cx="5238751" cy="3143250"/>
            <a:chOff x="2241" y="9027"/>
            <a:chExt cx="7961" cy="6274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 rot="-5400000">
              <a:off x="5332" y="9896"/>
              <a:ext cx="567" cy="5669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 rot="-5400000">
              <a:off x="7078" y="10457"/>
              <a:ext cx="567" cy="3402"/>
            </a:xfrm>
            <a:prstGeom prst="rect">
              <a:avLst/>
            </a:prstGeom>
            <a:solidFill>
              <a:srgbClr val="9900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 rot="-5400000">
              <a:off x="3658" y="10450"/>
              <a:ext cx="567" cy="3402"/>
            </a:xfrm>
            <a:prstGeom prst="rect">
              <a:avLst/>
            </a:prstGeom>
            <a:solidFill>
              <a:srgbClr val="9900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 rot="-5400000">
              <a:off x="6808" y="10127"/>
              <a:ext cx="567" cy="1701"/>
            </a:xfrm>
            <a:prstGeom prst="rect">
              <a:avLst/>
            </a:prstGeom>
            <a:solidFill>
              <a:srgbClr val="09CAF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6161" y="13014"/>
              <a:ext cx="567" cy="1701"/>
            </a:xfrm>
            <a:prstGeom prst="rect">
              <a:avLst/>
            </a:prstGeom>
            <a:solidFill>
              <a:srgbClr val="09CAF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3381" y="13014"/>
              <a:ext cx="567" cy="1701"/>
            </a:xfrm>
            <a:prstGeom prst="rect">
              <a:avLst/>
            </a:prstGeom>
            <a:solidFill>
              <a:srgbClr val="09CAF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 rot="-5400000">
              <a:off x="3948" y="10147"/>
              <a:ext cx="567" cy="1701"/>
            </a:xfrm>
            <a:prstGeom prst="rect">
              <a:avLst/>
            </a:prstGeom>
            <a:solidFill>
              <a:srgbClr val="09CAF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 rot="5400000">
              <a:off x="9068" y="8460"/>
              <a:ext cx="567" cy="1701"/>
            </a:xfrm>
            <a:prstGeom prst="rect">
              <a:avLst/>
            </a:prstGeom>
            <a:solidFill>
              <a:srgbClr val="09CAF7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 rot="5400000">
              <a:off x="3955" y="10160"/>
              <a:ext cx="567" cy="2835"/>
            </a:xfrm>
            <a:prstGeom prst="rect">
              <a:avLst/>
            </a:prstGeom>
            <a:solidFill>
              <a:srgbClr val="FFD72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 rot="-5400000">
              <a:off x="6795" y="10160"/>
              <a:ext cx="567" cy="2835"/>
            </a:xfrm>
            <a:prstGeom prst="rect">
              <a:avLst/>
            </a:prstGeom>
            <a:solidFill>
              <a:srgbClr val="FFD72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8501" y="9586"/>
              <a:ext cx="567" cy="22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9081" y="9594"/>
              <a:ext cx="567" cy="567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3981" y="10134"/>
              <a:ext cx="567" cy="567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6881" y="10114"/>
              <a:ext cx="567" cy="567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 rot="5400000">
              <a:off x="6444" y="14451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 rot="-5400000">
              <a:off x="3644" y="14451"/>
              <a:ext cx="567" cy="1134"/>
            </a:xfrm>
            <a:prstGeom prst="rect">
              <a:avLst/>
            </a:prstGeom>
            <a:solidFill>
              <a:srgbClr val="F8C0D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22" name="Picture 24" descr="C:\Documents and Settings\Татьяна\Рабочий стол\Рисунок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1" y="2277551"/>
            <a:ext cx="5306483" cy="413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Текст 2"/>
          <p:cNvSpPr>
            <a:spLocks noGrp="1"/>
          </p:cNvSpPr>
          <p:nvPr>
            <p:ph type="body" idx="2"/>
          </p:nvPr>
        </p:nvSpPr>
        <p:spPr>
          <a:xfrm>
            <a:off x="6685492" y="6085738"/>
            <a:ext cx="5080000" cy="648150"/>
          </a:xfrm>
        </p:spPr>
        <p:txBody>
          <a:bodyPr/>
          <a:lstStyle/>
          <a:p>
            <a:r>
              <a:rPr lang="uk-UA" b="1" dirty="0" smtClean="0"/>
              <a:t>БУДИНОК</a:t>
            </a:r>
            <a:endParaRPr lang="ru-RU" b="1" dirty="0"/>
          </a:p>
        </p:txBody>
      </p:sp>
      <p:sp>
        <p:nvSpPr>
          <p:cNvPr id="24" name="Текст 2"/>
          <p:cNvSpPr txBox="1">
            <a:spLocks/>
          </p:cNvSpPr>
          <p:nvPr/>
        </p:nvSpPr>
        <p:spPr>
          <a:xfrm>
            <a:off x="1156245" y="6046718"/>
            <a:ext cx="3950050" cy="64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 smtClean="0"/>
              <a:t>ВЕРБЛЮД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67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13702"/>
            <a:ext cx="9613859" cy="1087192"/>
          </a:xfrm>
        </p:spPr>
        <p:txBody>
          <a:bodyPr/>
          <a:lstStyle/>
          <a:p>
            <a:r>
              <a:rPr lang="uk-UA" dirty="0" smtClean="0"/>
              <a:t>Використання паличок </a:t>
            </a:r>
            <a:br>
              <a:rPr lang="uk-UA" dirty="0" smtClean="0"/>
            </a:br>
            <a:r>
              <a:rPr lang="uk-UA" dirty="0" err="1" smtClean="0"/>
              <a:t>Кюїзенера</a:t>
            </a:r>
            <a:r>
              <a:rPr lang="uk-UA" dirty="0" smtClean="0"/>
              <a:t> як ігрового матеріалу</a:t>
            </a:r>
            <a:endParaRPr lang="ru-RU" dirty="0"/>
          </a:p>
        </p:txBody>
      </p:sp>
      <p:pic>
        <p:nvPicPr>
          <p:cNvPr id="33794" name="Picture 2" descr="C:\Users\Оксана\AppData\Local\Temp\HamsterArc{bcbab633-fb79-4a02-94d1-7fd85ca57e53}\img5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919025" y="3286868"/>
            <a:ext cx="3310208" cy="3571876"/>
          </a:xfrm>
          <a:prstGeom prst="rect">
            <a:avLst/>
          </a:prstGeom>
          <a:noFill/>
        </p:spPr>
      </p:pic>
      <p:pic>
        <p:nvPicPr>
          <p:cNvPr id="33795" name="Picture 3" descr="C:\Users\Оксана\AppData\Local\Temp\HamsterArc{5a3501b5-5908-4539-a48b-32ec8204472a}\img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9233" y="0"/>
            <a:ext cx="3257987" cy="3500438"/>
          </a:xfrm>
          <a:prstGeom prst="rect">
            <a:avLst/>
          </a:prstGeom>
          <a:noFill/>
        </p:spPr>
      </p:pic>
      <p:pic>
        <p:nvPicPr>
          <p:cNvPr id="8" name="Picture 5" descr="C:\Users\Оксана\AppData\Local\Temp\HamsterArc{433af425-d637-4ab2-899e-ed33b493f2ad}\img5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264" y="1975484"/>
            <a:ext cx="3292760" cy="3500438"/>
          </a:xfrm>
          <a:prstGeom prst="rect">
            <a:avLst/>
          </a:prstGeom>
          <a:noFill/>
        </p:spPr>
      </p:pic>
      <p:pic>
        <p:nvPicPr>
          <p:cNvPr id="9" name="Picture 7" descr="C:\Users\Оксана\AppData\Local\Temp\HamsterArc{def11632-12a8-42bc-b755-6a022ffa2c67}\img5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8858227" y="3286866"/>
            <a:ext cx="3333773" cy="3571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671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26641"/>
            <a:ext cx="10393251" cy="87878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uk-UA" dirty="0" smtClean="0"/>
              <a:t>Склад  числа  за допомогою паличок </a:t>
            </a:r>
            <a:r>
              <a:rPr lang="uk-UA" dirty="0" err="1" smtClean="0"/>
              <a:t>Кюїзенера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718" y="2357430"/>
            <a:ext cx="6477045" cy="612000"/>
          </a:xfrm>
          <a:prstGeom prst="rect">
            <a:avLst/>
          </a:prstGeom>
          <a:solidFill>
            <a:srgbClr val="9900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89714" y="1571612"/>
            <a:ext cx="5902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8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17" y="3000372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143757" y="3000372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286501" y="3000372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429245" y="3000372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67240" y="3000372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809984" y="3000372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952728" y="3000372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190723" y="3000372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391441" y="3071810"/>
            <a:ext cx="32576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latin typeface="Arial" pitchFamily="34" charset="0"/>
                <a:cs typeface="Arial" pitchFamily="34" charset="0"/>
              </a:rPr>
              <a:t>1+1+1+1+1+1+1+1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28717" y="3643314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285974" y="3643314"/>
            <a:ext cx="5619789" cy="61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096265" y="3786190"/>
            <a:ext cx="79541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latin typeface="Arial" pitchFamily="34" charset="0"/>
                <a:cs typeface="Arial" pitchFamily="34" charset="0"/>
              </a:rPr>
              <a:t>1+7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334523" y="3786190"/>
            <a:ext cx="79541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latin typeface="Arial" pitchFamily="34" charset="0"/>
                <a:cs typeface="Arial" pitchFamily="34" charset="0"/>
              </a:rPr>
              <a:t>7+1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428717" y="4286256"/>
            <a:ext cx="1673256" cy="612000"/>
          </a:xfrm>
          <a:prstGeom prst="rect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143230" y="4286256"/>
            <a:ext cx="4762533" cy="6120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8096265" y="4357694"/>
            <a:ext cx="79541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latin typeface="Arial" pitchFamily="34" charset="0"/>
                <a:cs typeface="Arial" pitchFamily="34" charset="0"/>
              </a:rPr>
              <a:t>2+6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334523" y="4357694"/>
            <a:ext cx="79541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latin typeface="Arial" pitchFamily="34" charset="0"/>
                <a:cs typeface="Arial" pitchFamily="34" charset="0"/>
              </a:rPr>
              <a:t>6+2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428717" y="4929198"/>
            <a:ext cx="2530512" cy="612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000486" y="4929198"/>
            <a:ext cx="3905277" cy="612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096265" y="5000636"/>
            <a:ext cx="79541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latin typeface="Arial" pitchFamily="34" charset="0"/>
                <a:cs typeface="Arial" pitchFamily="34" charset="0"/>
              </a:rPr>
              <a:t>3+5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334523" y="5000636"/>
            <a:ext cx="79541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latin typeface="Arial" pitchFamily="34" charset="0"/>
                <a:cs typeface="Arial" pitchFamily="34" charset="0"/>
              </a:rPr>
              <a:t>5+3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667240" y="5572140"/>
            <a:ext cx="3238523" cy="612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428717" y="5572140"/>
            <a:ext cx="3238523" cy="6120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096265" y="5643578"/>
            <a:ext cx="79541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latin typeface="Arial" pitchFamily="34" charset="0"/>
                <a:cs typeface="Arial" pitchFamily="34" charset="0"/>
              </a:rPr>
              <a:t>4+4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58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Вимірювання умовними мірками</a:t>
            </a:r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10800000">
            <a:off x="4000486" y="3714752"/>
            <a:ext cx="5905541" cy="1588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4971" y="2714620"/>
            <a:ext cx="1443212" cy="110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0" y="4071942"/>
            <a:ext cx="1720845" cy="216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Прямая соединительная линия 16"/>
          <p:cNvCxnSpPr/>
          <p:nvPr/>
        </p:nvCxnSpPr>
        <p:spPr>
          <a:xfrm rot="10800000">
            <a:off x="1809720" y="6215082"/>
            <a:ext cx="8191557" cy="1588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4000485" y="3786190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191515" y="3786190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334259" y="3786190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572253" y="3786190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714997" y="3786190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857741" y="3786190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762755" y="6246000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7524760" y="6246000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9048771" y="3786190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9144021" y="6246000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8382016" y="6246000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6000749" y="6246000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5143493" y="6246000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1809720" y="6246000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4381488" y="6246000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3524232" y="6246000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2666976" y="6246000"/>
            <a:ext cx="816000" cy="61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2529962" y="3500438"/>
            <a:ext cx="5902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7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63689" y="5934670"/>
            <a:ext cx="9957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10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245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888 C 0.11406 -0.02244 0.22986 -0.13344 0.33698 -0.13761 C 0.4441 -0.14177 0.58889 0.03006 0.64149 0.0636 C 0.6941 0.09736 0.67327 0.08048 0.65278 0.063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00" y="-1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858 C 0.17135 -0.0562 0.34288 -0.19774 0.48385 -0.19658 C 0.625 -0.19519 0.78559 0.04486 0.8467 0.09458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00" y="-1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52" grpId="0"/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Життєва компетентність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	</a:t>
            </a:r>
            <a:r>
              <a:rPr lang="uk-UA" sz="3600" b="1" i="1" u="sng" dirty="0" smtClean="0">
                <a:solidFill>
                  <a:srgbClr val="FF0000"/>
                </a:solidFill>
              </a:rPr>
              <a:t>Бути </a:t>
            </a:r>
            <a:r>
              <a:rPr lang="uk-UA" sz="3600" b="1" i="1" u="sng" dirty="0">
                <a:solidFill>
                  <a:srgbClr val="FF0000"/>
                </a:solidFill>
              </a:rPr>
              <a:t>компетентним </a:t>
            </a:r>
            <a:r>
              <a:rPr lang="uk-UA" sz="3200" dirty="0"/>
              <a:t>— значить бути життєздатним, уміти адекватно пово­дитися в різних життєвих ситуаціях, виступати активним суб'єктом життєді­яльності та вміти проявляти своє «Я» в різних сферах життя. Очевидно, без знань немає компетентності.</a:t>
            </a:r>
            <a:endParaRPr lang="ru-RU" sz="32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1437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/>
              <a:t/>
            </a:r>
            <a:br>
              <a:rPr lang="uk-UA" b="1" i="1" dirty="0" smtClean="0"/>
            </a:br>
            <a:r>
              <a:rPr lang="uk-UA" b="1" i="1" dirty="0" smtClean="0"/>
              <a:t>Інтелектуальні </a:t>
            </a:r>
            <a:r>
              <a:rPr lang="uk-UA" b="1" i="1" dirty="0"/>
              <a:t>ігри Нікітіних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031" y="2034862"/>
            <a:ext cx="11977352" cy="470078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dirty="0" smtClean="0"/>
              <a:t>							</a:t>
            </a:r>
            <a:r>
              <a:rPr lang="uk-UA" b="1" i="1" dirty="0" smtClean="0">
                <a:solidFill>
                  <a:schemeClr val="bg1"/>
                </a:solidFill>
              </a:rPr>
              <a:t>Не </a:t>
            </a:r>
            <a:r>
              <a:rPr lang="uk-UA" b="1" i="1" dirty="0">
                <a:solidFill>
                  <a:schemeClr val="bg1"/>
                </a:solidFill>
              </a:rPr>
              <a:t>існує таємниці народження,</a:t>
            </a:r>
            <a:endParaRPr lang="ru-RU" b="1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b="1" i="1" dirty="0" smtClean="0">
                <a:solidFill>
                  <a:schemeClr val="bg1"/>
                </a:solidFill>
              </a:rPr>
              <a:t>							є </a:t>
            </a:r>
            <a:r>
              <a:rPr lang="uk-UA" b="1" i="1" dirty="0">
                <a:solidFill>
                  <a:schemeClr val="bg1"/>
                </a:solidFill>
              </a:rPr>
              <a:t>таємниця розвитку.</a:t>
            </a:r>
            <a:endParaRPr lang="ru-RU" b="1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b="1" i="1" dirty="0" smtClean="0">
                <a:solidFill>
                  <a:schemeClr val="bg1"/>
                </a:solidFill>
              </a:rPr>
              <a:t>											Б.П</a:t>
            </a:r>
            <a:r>
              <a:rPr lang="uk-UA" b="1" i="1" dirty="0">
                <a:solidFill>
                  <a:schemeClr val="bg1"/>
                </a:solidFill>
              </a:rPr>
              <a:t>. Нікітін</a:t>
            </a:r>
            <a:endParaRPr lang="ru-RU" b="1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uk-UA" b="1" dirty="0"/>
              <a:t>	</a:t>
            </a:r>
            <a:r>
              <a:rPr lang="uk-UA" sz="2600" b="1" i="1" u="sng" dirty="0">
                <a:solidFill>
                  <a:schemeClr val="bg1"/>
                </a:solidFill>
              </a:rPr>
              <a:t>Для дітей:</a:t>
            </a:r>
            <a:endParaRPr lang="ru-RU" sz="2600" b="1" i="1" u="sng" dirty="0">
              <a:solidFill>
                <a:schemeClr val="bg1"/>
              </a:solidFill>
            </a:endParaRPr>
          </a:p>
          <a:p>
            <a:r>
              <a:rPr lang="uk-UA" dirty="0" smtClean="0"/>
              <a:t>забезпечують  </a:t>
            </a:r>
            <a:r>
              <a:rPr lang="uk-UA" dirty="0"/>
              <a:t>дидактичний   прин­цип від просто до складного;</a:t>
            </a:r>
            <a:endParaRPr lang="ru-RU" dirty="0"/>
          </a:p>
          <a:p>
            <a:r>
              <a:rPr lang="uk-UA" dirty="0" smtClean="0"/>
              <a:t>стимулюють </a:t>
            </a:r>
            <a:r>
              <a:rPr lang="uk-UA" dirty="0"/>
              <a:t>розвиток творчих зді­бностей з раннього дитинства;</a:t>
            </a:r>
            <a:endParaRPr lang="ru-RU" dirty="0"/>
          </a:p>
          <a:p>
            <a:r>
              <a:rPr lang="uk-UA" dirty="0" smtClean="0"/>
              <a:t>формують </a:t>
            </a:r>
            <a:r>
              <a:rPr lang="uk-UA" dirty="0"/>
              <a:t>умови </a:t>
            </a:r>
            <a:r>
              <a:rPr lang="uk-UA"/>
              <a:t>для </a:t>
            </a:r>
            <a:r>
              <a:rPr lang="uk-UA" smtClean="0"/>
              <a:t>випереджую­чого </a:t>
            </a:r>
            <a:r>
              <a:rPr lang="uk-UA" dirty="0"/>
              <a:t>розвитку здібностей;</a:t>
            </a:r>
            <a:endParaRPr lang="ru-RU" dirty="0"/>
          </a:p>
          <a:p>
            <a:r>
              <a:rPr lang="uk-UA" dirty="0" smtClean="0"/>
              <a:t>створюють    </a:t>
            </a:r>
            <a:r>
              <a:rPr lang="uk-UA" dirty="0"/>
              <a:t>атмосферу    вільної і радісної творчості.</a:t>
            </a:r>
            <a:endParaRPr lang="ru-RU" dirty="0"/>
          </a:p>
          <a:p>
            <a:pPr marL="0" indent="0">
              <a:buNone/>
            </a:pPr>
            <a:r>
              <a:rPr lang="uk-UA" b="1" dirty="0"/>
              <a:t>	</a:t>
            </a:r>
            <a:r>
              <a:rPr lang="uk-UA" sz="2600" b="1" i="1" u="sng" dirty="0" smtClean="0">
                <a:solidFill>
                  <a:schemeClr val="bg1"/>
                </a:solidFill>
              </a:rPr>
              <a:t>Для </a:t>
            </a:r>
            <a:r>
              <a:rPr lang="uk-UA" sz="2600" b="1" i="1" u="sng" dirty="0">
                <a:solidFill>
                  <a:schemeClr val="bg1"/>
                </a:solidFill>
              </a:rPr>
              <a:t>батьків:</a:t>
            </a:r>
            <a:endParaRPr lang="ru-RU" sz="2600" b="1" i="1" u="sng" dirty="0">
              <a:solidFill>
                <a:schemeClr val="bg1"/>
              </a:solidFill>
            </a:endParaRPr>
          </a:p>
          <a:p>
            <a:r>
              <a:rPr lang="uk-UA" dirty="0" smtClean="0"/>
              <a:t>виховують </a:t>
            </a:r>
            <a:r>
              <a:rPr lang="uk-UA" dirty="0"/>
              <a:t>уміння стримуватись, не заважати малюку самому думати і приймати рішення.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321973" y="2034862"/>
            <a:ext cx="5924282" cy="1159100"/>
          </a:xfrm>
          <a:prstGeom prst="ellipse">
            <a:avLst/>
          </a:prstGeo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Особливості методики</a:t>
            </a:r>
            <a:r>
              <a:rPr lang="uk-UA" sz="2000" b="1" dirty="0" smtClean="0">
                <a:solidFill>
                  <a:schemeClr val="bg1"/>
                </a:solidFill>
              </a:rPr>
              <a:t>: 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/>
              <a:t/>
            </a:r>
            <a:br>
              <a:rPr lang="uk-UA" b="1" i="1" dirty="0" smtClean="0"/>
            </a:br>
            <a:r>
              <a:rPr lang="uk-UA" b="1" i="1" dirty="0" smtClean="0"/>
              <a:t>Інтелектуальні </a:t>
            </a:r>
            <a:r>
              <a:rPr lang="uk-UA" b="1" i="1" dirty="0"/>
              <a:t>ігри Нікітіних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021982"/>
            <a:ext cx="12093261" cy="47265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b="1" i="1" dirty="0" smtClean="0">
                <a:solidFill>
                  <a:srgbClr val="002060"/>
                </a:solidFill>
              </a:rPr>
              <a:t>Педагогіка </a:t>
            </a:r>
            <a:r>
              <a:rPr lang="uk-UA" sz="2800" b="1" i="1" dirty="0">
                <a:solidFill>
                  <a:srgbClr val="002060"/>
                </a:solidFill>
              </a:rPr>
              <a:t>співробітництва</a:t>
            </a:r>
            <a:endParaRPr lang="ru-RU" sz="2800" b="1" i="1" dirty="0">
              <a:solidFill>
                <a:srgbClr val="002060"/>
              </a:solidFill>
            </a:endParaRPr>
          </a:p>
          <a:p>
            <a:pPr lvl="0"/>
            <a:r>
              <a:rPr lang="uk-UA" sz="2800" b="1" dirty="0"/>
              <a:t>Борис  Павлович  Нікітін   </a:t>
            </a:r>
            <a:r>
              <a:rPr lang="uk-UA" i="1" dirty="0"/>
              <a:t>(21 січня 1916—1999) </a:t>
            </a:r>
            <a:r>
              <a:rPr lang="uk-UA" dirty="0"/>
              <a:t>— один </a:t>
            </a:r>
            <a:r>
              <a:rPr lang="uk-UA" smtClean="0"/>
              <a:t>із засновників </a:t>
            </a:r>
            <a:r>
              <a:rPr lang="uk-UA" dirty="0"/>
              <a:t>методики раннього розвитку.</a:t>
            </a:r>
            <a:endParaRPr lang="ru-RU" dirty="0"/>
          </a:p>
          <a:p>
            <a:pPr lvl="0"/>
            <a:r>
              <a:rPr lang="uk-UA" sz="2800" b="1" dirty="0"/>
              <a:t>Борис Павлович Нікітін </a:t>
            </a:r>
            <a:r>
              <a:rPr lang="uk-UA" dirty="0"/>
              <a:t>— людина слова та діла, батько семи дітей, дідусь</a:t>
            </a:r>
            <a:br>
              <a:rPr lang="uk-UA" dirty="0"/>
            </a:br>
            <a:r>
              <a:rPr lang="uk-UA" dirty="0"/>
              <a:t>17-ти онуків, автор багатьох книг, що стали настільними для більш ніж 15-ти</a:t>
            </a:r>
            <a:br>
              <a:rPr lang="uk-UA" dirty="0"/>
            </a:br>
            <a:r>
              <a:rPr lang="uk-UA" dirty="0"/>
              <a:t>мільйонів   родин   у   багатьох   країнах світу.</a:t>
            </a:r>
            <a:endParaRPr lang="ru-RU" dirty="0"/>
          </a:p>
          <a:p>
            <a:pPr marL="0" indent="0" algn="ctr">
              <a:buNone/>
            </a:pPr>
            <a:endParaRPr lang="uk-UA" b="1" i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uk-UA" b="1" i="1" dirty="0" smtClean="0">
                <a:solidFill>
                  <a:srgbClr val="002060"/>
                </a:solidFill>
              </a:rPr>
              <a:t>Інтелектуальні ігри</a:t>
            </a:r>
            <a:endParaRPr lang="ru-RU" i="1" dirty="0">
              <a:solidFill>
                <a:srgbClr val="002060"/>
              </a:solidFill>
            </a:endParaRPr>
          </a:p>
          <a:p>
            <a:r>
              <a:rPr lang="uk-UA" dirty="0"/>
              <a:t>	Кубики    для    всіх    «</a:t>
            </a:r>
            <a:r>
              <a:rPr lang="uk-UA" dirty="0" err="1"/>
              <a:t>Чудокуб</a:t>
            </a:r>
            <a:r>
              <a:rPr lang="uk-UA" dirty="0"/>
              <a:t>», «</a:t>
            </a:r>
            <a:r>
              <a:rPr lang="uk-UA" dirty="0" err="1"/>
              <a:t>Унікуб</a:t>
            </a:r>
            <a:r>
              <a:rPr lang="uk-UA" dirty="0"/>
              <a:t>»,       «Склади      візерунок», «Дроби»,  «Склади квадрат»,  «Рамки і втулки </a:t>
            </a:r>
            <a:r>
              <a:rPr lang="uk-UA" dirty="0" err="1"/>
              <a:t>Монтессорі</a:t>
            </a:r>
            <a:r>
              <a:rPr lang="uk-UA" dirty="0"/>
              <a:t>».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1517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 descr="D:\Документи\Головей Н.В\БЛОКИ ДЬЄНЕША\2015-7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52" y="180304"/>
            <a:ext cx="9833735" cy="645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83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65" y="128788"/>
            <a:ext cx="9813701" cy="652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86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86" y="141668"/>
            <a:ext cx="9839459" cy="662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94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27" y="167425"/>
            <a:ext cx="9779781" cy="657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459" y="425003"/>
            <a:ext cx="1064310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u="sng" dirty="0">
                <a:latin typeface="+mj-lt"/>
                <a:cs typeface="Calibri" pitchFamily="34" charset="0"/>
              </a:rPr>
              <a:t>Методичні рекомендації</a:t>
            </a:r>
          </a:p>
          <a:p>
            <a:pPr algn="ctr"/>
            <a:r>
              <a:rPr lang="uk-UA" sz="2400" dirty="0">
                <a:solidFill>
                  <a:srgbClr val="FFFF00"/>
                </a:solidFill>
              </a:rPr>
              <a:t>Для забезпечення реалізації завдань освітньої лінії «Дитина в сенсорно-пізнавальному </a:t>
            </a:r>
            <a:r>
              <a:rPr lang="uk-UA" sz="2400" dirty="0" smtClean="0">
                <a:solidFill>
                  <a:srgbClr val="FFFF00"/>
                </a:solidFill>
              </a:rPr>
              <a:t>просторі</a:t>
            </a:r>
            <a:r>
              <a:rPr lang="uk-UA" sz="2400" dirty="0">
                <a:solidFill>
                  <a:srgbClr val="FFFF00"/>
                </a:solidFill>
              </a:rPr>
              <a:t>» педагогам ДНЗ рекомендуємо:</a:t>
            </a:r>
          </a:p>
          <a:p>
            <a:pPr algn="just"/>
            <a:r>
              <a:rPr lang="uk-UA" sz="2000" dirty="0"/>
              <a:t>1) формувати сенсорно-пізнавальну, </a:t>
            </a:r>
            <a:r>
              <a:rPr lang="uk-UA" sz="2000" dirty="0" smtClean="0"/>
              <a:t>математичну </a:t>
            </a:r>
            <a:r>
              <a:rPr lang="uk-UA" sz="2000" dirty="0"/>
              <a:t>та логічну компетентності шляхом:</a:t>
            </a:r>
          </a:p>
          <a:p>
            <a:pPr algn="just"/>
            <a:r>
              <a:rPr lang="uk-UA" sz="2000" dirty="0"/>
              <a:t>• організації різноманітних дидактичних занять логіко-математичного спрямування;</a:t>
            </a:r>
          </a:p>
          <a:p>
            <a:pPr algn="just"/>
            <a:r>
              <a:rPr lang="uk-UA" sz="2000" dirty="0"/>
              <a:t>• добору дидактичного матеріалу, спеціальних розвивальних ігор, що передбачають практичну дію з предметами або їх замінниками;</a:t>
            </a:r>
          </a:p>
          <a:p>
            <a:pPr algn="just"/>
            <a:r>
              <a:rPr lang="uk-UA" sz="2000" dirty="0"/>
              <a:t>• організації розумової діяльності в </a:t>
            </a:r>
            <a:r>
              <a:rPr lang="uk-UA" sz="2000" dirty="0" smtClean="0"/>
              <a:t>повсякденному </a:t>
            </a:r>
            <a:r>
              <a:rPr lang="uk-UA" sz="2000" dirty="0"/>
              <a:t>житті;</a:t>
            </a:r>
          </a:p>
          <a:p>
            <a:pPr algn="just"/>
            <a:r>
              <a:rPr lang="uk-UA" sz="2000" dirty="0"/>
              <a:t>• створення відповідного розвивального предметно-ігрового середовища;</a:t>
            </a:r>
          </a:p>
          <a:p>
            <a:pPr algn="just"/>
            <a:r>
              <a:rPr lang="uk-UA" sz="2000" dirty="0"/>
              <a:t>2) сприяти впровадженню інноваційних </a:t>
            </a:r>
            <a:r>
              <a:rPr lang="uk-UA" sz="2000" dirty="0" smtClean="0"/>
              <a:t>технологій</a:t>
            </a:r>
            <a:r>
              <a:rPr lang="uk-UA" sz="2000" dirty="0"/>
              <a:t>, що підвищують результативність логіко-математичного розвитку, є прийнятними для </a:t>
            </a:r>
            <a:r>
              <a:rPr lang="uk-UA" sz="2000" dirty="0" smtClean="0"/>
              <a:t>роботи </a:t>
            </a:r>
            <a:r>
              <a:rPr lang="uk-UA" sz="2000" dirty="0"/>
              <a:t>з дошкільниками протягом усіх періодів їхнього розвитку, зорієнтовані на </a:t>
            </a:r>
            <a:r>
              <a:rPr lang="uk-UA" sz="2000" dirty="0" smtClean="0"/>
              <a:t>індивідуальний </a:t>
            </a:r>
            <a:r>
              <a:rPr lang="uk-UA" sz="2000" dirty="0"/>
              <a:t>підхід до дитини і забезпечують реалізацію освітніх завдань відповідно до вимог Державного стандарту;</a:t>
            </a:r>
          </a:p>
          <a:p>
            <a:pPr algn="just"/>
            <a:r>
              <a:rPr lang="uk-UA" sz="2000" dirty="0"/>
              <a:t>3) здійснювати моніторинг освітньої роботи з дітьми щодо сформованості </a:t>
            </a:r>
            <a:r>
              <a:rPr lang="uk-UA" sz="2000" dirty="0" smtClean="0"/>
              <a:t>сенсорно-пізнавальної</a:t>
            </a:r>
            <a:r>
              <a:rPr lang="uk-UA" sz="2000" dirty="0"/>
              <a:t>, математичної компетентності та </a:t>
            </a:r>
            <a:r>
              <a:rPr lang="uk-UA" sz="2000" dirty="0" smtClean="0"/>
              <a:t>логічних </a:t>
            </a:r>
            <a:r>
              <a:rPr lang="uk-UA" sz="2000" dirty="0"/>
              <a:t>умінь;</a:t>
            </a:r>
          </a:p>
          <a:p>
            <a:pPr algn="just"/>
            <a:r>
              <a:rPr lang="uk-UA" sz="2000" dirty="0"/>
              <a:t>4) проводити просвітницьку роботу з </a:t>
            </a:r>
            <a:r>
              <a:rPr lang="uk-UA" sz="2000" dirty="0" smtClean="0"/>
              <a:t>батьками </a:t>
            </a:r>
            <a:r>
              <a:rPr lang="uk-UA" sz="2000" dirty="0"/>
              <a:t>для ознайомлення із сучасними </a:t>
            </a:r>
            <a:r>
              <a:rPr lang="uk-UA" sz="2000" dirty="0" smtClean="0"/>
              <a:t>перспективними </a:t>
            </a:r>
            <a:r>
              <a:rPr lang="uk-UA" sz="2000" dirty="0"/>
              <a:t>педагогічними технологіями із зазначеної проблеми й подальшого їх використання.</a:t>
            </a:r>
          </a:p>
        </p:txBody>
      </p:sp>
    </p:spTree>
    <p:extLst>
      <p:ext uri="{BB962C8B-B14F-4D97-AF65-F5344CB8AC3E}">
        <p14:creationId xmlns:p14="http://schemas.microsoft.com/office/powerpoint/2010/main" val="365472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97" y="206061"/>
            <a:ext cx="9921447" cy="65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38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Класична методика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546" y="2021984"/>
            <a:ext cx="11925837" cy="47265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b="1" dirty="0" smtClean="0"/>
              <a:t>	</a:t>
            </a:r>
            <a:r>
              <a:rPr lang="uk-UA" sz="2800" b="1" u="sng" dirty="0" smtClean="0"/>
              <a:t>Молодший </a:t>
            </a:r>
            <a:r>
              <a:rPr lang="uk-UA" sz="2800" b="1" u="sng" dirty="0"/>
              <a:t>дошкільний вік:</a:t>
            </a:r>
            <a:endParaRPr lang="ru-RU" sz="2800" b="1" u="sng" dirty="0"/>
          </a:p>
          <a:p>
            <a:pPr lvl="0"/>
            <a:r>
              <a:rPr lang="uk-UA" dirty="0"/>
              <a:t>формування уявлень про множину;</a:t>
            </a:r>
            <a:endParaRPr lang="ru-RU" dirty="0"/>
          </a:p>
          <a:p>
            <a:pPr lvl="0"/>
            <a:r>
              <a:rPr lang="uk-UA" dirty="0"/>
              <a:t>формування уявлень про число;</a:t>
            </a:r>
            <a:endParaRPr lang="ru-RU" dirty="0"/>
          </a:p>
          <a:p>
            <a:r>
              <a:rPr lang="uk-UA" dirty="0" smtClean="0"/>
              <a:t>ознайомлення   </a:t>
            </a:r>
            <a:r>
              <a:rPr lang="uk-UA" dirty="0"/>
              <a:t>з   величиною   та формою предметів;</a:t>
            </a:r>
            <a:endParaRPr lang="ru-RU" dirty="0"/>
          </a:p>
          <a:p>
            <a:r>
              <a:rPr lang="uk-UA" dirty="0" smtClean="0"/>
              <a:t>орієнтування </a:t>
            </a:r>
            <a:r>
              <a:rPr lang="uk-UA" dirty="0"/>
              <a:t>в часі та просторі.</a:t>
            </a:r>
            <a:br>
              <a:rPr lang="uk-UA" dirty="0"/>
            </a:br>
            <a:endParaRPr lang="uk-UA" dirty="0" smtClean="0"/>
          </a:p>
          <a:p>
            <a:pPr marL="0" indent="0">
              <a:buNone/>
            </a:pPr>
            <a:r>
              <a:rPr lang="uk-UA" b="1" dirty="0"/>
              <a:t>	</a:t>
            </a:r>
            <a:r>
              <a:rPr lang="en-US" b="1" dirty="0" smtClean="0"/>
              <a:t>						</a:t>
            </a:r>
            <a:r>
              <a:rPr lang="uk-UA" sz="2800" b="1" u="sng" dirty="0" smtClean="0"/>
              <a:t>Старший </a:t>
            </a:r>
            <a:r>
              <a:rPr lang="uk-UA" sz="2800" b="1" u="sng" dirty="0"/>
              <a:t>дошкільний вік:</a:t>
            </a:r>
            <a:endParaRPr lang="ru-RU" sz="2800" u="sng" dirty="0"/>
          </a:p>
          <a:p>
            <a:pPr lvl="8"/>
            <a:r>
              <a:rPr lang="uk-UA" sz="2600" dirty="0" smtClean="0"/>
              <a:t>операції </a:t>
            </a:r>
            <a:r>
              <a:rPr lang="uk-UA" sz="2600" dirty="0"/>
              <a:t>з множинами, </a:t>
            </a:r>
            <a:r>
              <a:rPr lang="uk-UA" sz="2600" dirty="0" smtClean="0"/>
              <a:t>розвиток</a:t>
            </a:r>
            <a:r>
              <a:rPr lang="en-US" sz="2600" dirty="0" smtClean="0"/>
              <a:t> </a:t>
            </a:r>
            <a:r>
              <a:rPr lang="uk-UA" sz="2600" dirty="0" smtClean="0"/>
              <a:t>лічильної </a:t>
            </a:r>
            <a:r>
              <a:rPr lang="uk-UA" sz="2600" dirty="0"/>
              <a:t>діяльності;</a:t>
            </a:r>
            <a:endParaRPr lang="ru-RU" sz="2600" dirty="0"/>
          </a:p>
          <a:p>
            <a:pPr lvl="8"/>
            <a:r>
              <a:rPr lang="uk-UA" sz="2600" dirty="0" smtClean="0"/>
              <a:t>ознайомлення </a:t>
            </a:r>
            <a:r>
              <a:rPr lang="uk-UA" sz="2600" dirty="0"/>
              <a:t>з цифрами та ариф­метичними задачами;</a:t>
            </a:r>
            <a:endParaRPr lang="ru-RU" sz="2600" dirty="0"/>
          </a:p>
          <a:p>
            <a:pPr lvl="8"/>
            <a:r>
              <a:rPr lang="uk-UA" sz="2600" dirty="0" smtClean="0"/>
              <a:t>ознайомлення   </a:t>
            </a:r>
            <a:r>
              <a:rPr lang="uk-UA" sz="2600" dirty="0"/>
              <a:t>з   величиною   </a:t>
            </a:r>
            <a:r>
              <a:rPr lang="uk-UA" sz="2600" dirty="0" smtClean="0"/>
              <a:t>та</a:t>
            </a:r>
            <a:r>
              <a:rPr lang="en-US" sz="2600" dirty="0" smtClean="0"/>
              <a:t> </a:t>
            </a:r>
            <a:r>
              <a:rPr lang="uk-UA" sz="2600" dirty="0" smtClean="0"/>
              <a:t>формою </a:t>
            </a:r>
            <a:r>
              <a:rPr lang="uk-UA" sz="2600" dirty="0"/>
              <a:t>предметів;</a:t>
            </a:r>
            <a:endParaRPr lang="ru-RU" sz="2600" dirty="0"/>
          </a:p>
          <a:p>
            <a:pPr lvl="8"/>
            <a:r>
              <a:rPr lang="uk-UA" sz="2600" dirty="0"/>
              <a:t>орієнтування в часі та просторі;</a:t>
            </a:r>
            <a:endParaRPr lang="ru-RU" sz="2600" dirty="0"/>
          </a:p>
          <a:p>
            <a:pPr lvl="8"/>
            <a:r>
              <a:rPr lang="uk-UA" sz="2600" dirty="0"/>
              <a:t>поділ цілого на частини, вимірю­вання   умовними   мірками   </a:t>
            </a:r>
            <a:r>
              <a:rPr lang="uk-UA" sz="2600" dirty="0" smtClean="0"/>
              <a:t>довжини,</a:t>
            </a:r>
            <a:r>
              <a:rPr lang="en-US" sz="2600" dirty="0" smtClean="0"/>
              <a:t> </a:t>
            </a:r>
            <a:r>
              <a:rPr lang="uk-UA" sz="2600" dirty="0" smtClean="0"/>
              <a:t>сипучих </a:t>
            </a:r>
            <a:r>
              <a:rPr lang="uk-UA" sz="2600" dirty="0"/>
              <a:t>та рідких речовин.</a:t>
            </a:r>
            <a:endParaRPr lang="ru-RU" sz="26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26107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Програмне забезпечення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183" y="1996225"/>
            <a:ext cx="11642502" cy="4861775"/>
          </a:xfrm>
        </p:spPr>
        <p:txBody>
          <a:bodyPr>
            <a:normAutofit/>
          </a:bodyPr>
          <a:lstStyle/>
          <a:p>
            <a:pPr lvl="0"/>
            <a:r>
              <a:rPr lang="uk-UA" dirty="0" smtClean="0"/>
              <a:t>«</a:t>
            </a:r>
            <a:r>
              <a:rPr lang="uk-UA" dirty="0"/>
              <a:t>Українське </a:t>
            </a:r>
            <a:r>
              <a:rPr lang="uk-UA" dirty="0" err="1"/>
              <a:t>дошкілля</a:t>
            </a:r>
            <a:r>
              <a:rPr lang="uk-UA" dirty="0"/>
              <a:t>». Програма розвитку   дитини   дошкільного   віку </a:t>
            </a:r>
            <a:r>
              <a:rPr lang="uk-UA" i="1" dirty="0"/>
              <a:t>(«Пізнавальний розвиток», («Логіко-математичний розвиток</a:t>
            </a:r>
            <a:r>
              <a:rPr lang="uk-UA" i="1" dirty="0" smtClean="0"/>
              <a:t>»));</a:t>
            </a:r>
          </a:p>
          <a:p>
            <a:pPr marL="0" lvl="0" indent="0">
              <a:buNone/>
            </a:pPr>
            <a:endParaRPr lang="ru-RU" dirty="0"/>
          </a:p>
          <a:p>
            <a:pPr lvl="0"/>
            <a:r>
              <a:rPr lang="uk-UA" dirty="0"/>
              <a:t>«Впевнений старт». Програма роз­витку дітей старшого дошкільного віку </a:t>
            </a:r>
            <a:r>
              <a:rPr lang="uk-UA" i="1" dirty="0"/>
              <a:t>(«Пізнавальний розвиток», («Логіко-математичний розвиток</a:t>
            </a:r>
            <a:r>
              <a:rPr lang="uk-UA" i="1" dirty="0" smtClean="0"/>
              <a:t>»));</a:t>
            </a:r>
          </a:p>
          <a:p>
            <a:pPr marL="0" lvl="0" indent="0">
              <a:buNone/>
            </a:pPr>
            <a:endParaRPr lang="ru-RU" dirty="0"/>
          </a:p>
          <a:p>
            <a:r>
              <a:rPr lang="uk-UA" dirty="0" smtClean="0"/>
              <a:t>«</a:t>
            </a:r>
            <a:r>
              <a:rPr lang="uk-UA" dirty="0"/>
              <a:t>Дитина    в   дошкільні    роки». Комплексна додаткова освітня програ­ма </a:t>
            </a:r>
            <a:r>
              <a:rPr lang="uk-UA" i="1" dirty="0"/>
              <a:t>(«Введення у світ кількості, лог­іки, простору та часу</a:t>
            </a:r>
            <a:r>
              <a:rPr lang="uk-UA" i="1" dirty="0" smtClean="0"/>
              <a:t>»);</a:t>
            </a:r>
          </a:p>
          <a:p>
            <a:pPr marL="0" indent="0">
              <a:buNone/>
            </a:pPr>
            <a:endParaRPr lang="ru-RU" dirty="0"/>
          </a:p>
          <a:p>
            <a:r>
              <a:rPr lang="uk-UA" dirty="0" smtClean="0"/>
              <a:t>«</a:t>
            </a:r>
            <a:r>
              <a:rPr lang="uk-UA" dirty="0"/>
              <a:t>Дитина».  Програма навчання та виховання    дітей   дошкільного    віку </a:t>
            </a:r>
            <a:r>
              <a:rPr lang="uk-UA" i="1" dirty="0" smtClean="0"/>
              <a:t>(«</a:t>
            </a:r>
            <a:r>
              <a:rPr lang="uk-UA" i="1" dirty="0"/>
              <a:t>Математична скарбничка</a:t>
            </a:r>
            <a:r>
              <a:rPr lang="uk-UA" i="1" dirty="0" smtClean="0"/>
              <a:t>»).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5839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Організація пізнавальної діяльності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031" y="2009104"/>
            <a:ext cx="12088969" cy="48488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i="1" dirty="0" smtClean="0"/>
              <a:t>					</a:t>
            </a:r>
            <a:r>
              <a:rPr lang="uk-UA" sz="20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«</a:t>
            </a:r>
            <a:r>
              <a:rPr lang="uk-UA" sz="2000" b="1" i="1" dirty="0"/>
              <a:t>Пуста голова не міркує. Чим більше досвіду і знань має </a:t>
            </a:r>
            <a:r>
              <a:rPr lang="uk-UA" sz="2000" b="1" i="1" dirty="0" smtClean="0"/>
              <a:t>							ця голова</a:t>
            </a:r>
            <a:r>
              <a:rPr lang="uk-UA" sz="2000" b="1" i="1" dirty="0"/>
              <a:t>, тим </a:t>
            </a:r>
            <a:r>
              <a:rPr lang="uk-UA" sz="2000" b="1" i="1" dirty="0" err="1"/>
              <a:t>здатніша</a:t>
            </a:r>
            <a:r>
              <a:rPr lang="uk-UA" sz="2000" b="1" i="1" dirty="0"/>
              <a:t> вона міркувати».</a:t>
            </a:r>
            <a:endParaRPr lang="ru-RU" sz="2000" b="1" dirty="0"/>
          </a:p>
          <a:p>
            <a:pPr marL="0" indent="0">
              <a:buNone/>
            </a:pPr>
            <a:r>
              <a:rPr lang="uk-UA" sz="2000" b="1" i="1" dirty="0"/>
              <a:t>                                     </a:t>
            </a:r>
            <a:r>
              <a:rPr lang="uk-UA" sz="2000" b="1" i="1" dirty="0" smtClean="0"/>
              <a:t>							П</a:t>
            </a:r>
            <a:r>
              <a:rPr lang="uk-UA" sz="2000" b="1" i="1" dirty="0"/>
              <a:t>. </a:t>
            </a:r>
            <a:r>
              <a:rPr lang="uk-UA" sz="2000" b="1" i="1" dirty="0" err="1"/>
              <a:t>Блонський</a:t>
            </a:r>
            <a:r>
              <a:rPr lang="uk-UA" sz="2000" b="1" i="1" dirty="0"/>
              <a:t> </a:t>
            </a:r>
            <a:endParaRPr lang="ru-RU" sz="2000" b="1" dirty="0"/>
          </a:p>
          <a:p>
            <a:endParaRPr lang="uk-UA" dirty="0" smtClean="0"/>
          </a:p>
          <a:p>
            <a:endParaRPr lang="uk-UA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uk-UA" dirty="0" smtClean="0"/>
              <a:t>формують </a:t>
            </a:r>
            <a:r>
              <a:rPr lang="uk-UA" dirty="0"/>
              <a:t>у дітей значущу мотива­цію до </a:t>
            </a:r>
            <a:r>
              <a:rPr lang="uk-UA" dirty="0" smtClean="0"/>
              <a:t>пізнання;</a:t>
            </a:r>
            <a:endParaRPr lang="ru-RU" dirty="0"/>
          </a:p>
          <a:p>
            <a:r>
              <a:rPr lang="uk-UA" dirty="0"/>
              <a:t>с</a:t>
            </a:r>
            <a:r>
              <a:rPr lang="uk-UA" dirty="0" smtClean="0"/>
              <a:t>керовують   </a:t>
            </a:r>
            <a:r>
              <a:rPr lang="uk-UA" dirty="0"/>
              <a:t>пізнавальну   </a:t>
            </a:r>
            <a:r>
              <a:rPr lang="uk-UA" dirty="0" smtClean="0"/>
              <a:t>актив­ність;</a:t>
            </a:r>
            <a:endParaRPr lang="ru-RU" dirty="0"/>
          </a:p>
          <a:p>
            <a:pPr lvl="0"/>
            <a:r>
              <a:rPr lang="uk-UA" dirty="0"/>
              <a:t>с</a:t>
            </a:r>
            <a:r>
              <a:rPr lang="uk-UA" dirty="0" smtClean="0"/>
              <a:t>тимулюють </a:t>
            </a:r>
            <a:r>
              <a:rPr lang="uk-UA" dirty="0"/>
              <a:t>розвиток почуттів та </a:t>
            </a:r>
            <a:r>
              <a:rPr lang="uk-UA" dirty="0" smtClean="0"/>
              <a:t>інтересів;</a:t>
            </a:r>
            <a:endParaRPr lang="ru-RU" dirty="0"/>
          </a:p>
          <a:p>
            <a:pPr lvl="0"/>
            <a:r>
              <a:rPr lang="uk-UA" dirty="0"/>
              <a:t>з</a:t>
            </a:r>
            <a:r>
              <a:rPr lang="uk-UA" dirty="0" smtClean="0"/>
              <a:t>абезпечують </a:t>
            </a:r>
            <a:r>
              <a:rPr lang="uk-UA" dirty="0"/>
              <a:t>емоційний вплив.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1867438" y="3039413"/>
            <a:ext cx="4868213" cy="1146220"/>
          </a:xfrm>
          <a:prstGeom prst="flowChartPunchedTap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 b="1" i="1" dirty="0" smtClean="0">
                <a:solidFill>
                  <a:schemeClr val="bg1"/>
                </a:solidFill>
              </a:rPr>
              <a:t>Педагоги закладу:</a:t>
            </a:r>
            <a:endParaRPr lang="ru-RU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Формування логічних умінь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152" y="1983346"/>
            <a:ext cx="12101847" cy="4874654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pPr marL="0" indent="0">
              <a:buNone/>
            </a:pPr>
            <a:r>
              <a:rPr lang="uk-UA" dirty="0"/>
              <a:t>	</a:t>
            </a:r>
            <a:endParaRPr lang="uk-UA" dirty="0" smtClean="0"/>
          </a:p>
          <a:p>
            <a:endParaRPr lang="uk-UA" b="1" dirty="0"/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аналізувати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синтезувати, зіставля­ти, порівнювати, знаходячи при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цьому ознаки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подібності та відмінності;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узагальнювати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абстрагувати, 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полягає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здатності виокремлювати;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знаходити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загальну ознаку в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групі предметів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об'єктів та явищ, абстрагу­ючись від ознак другорядних,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неістот­ них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конкретної ситуації;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класифікувати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систематизувати, знаходити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логічні співвідношення між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числами та предметами;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встановлювати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причинно-наслідкові зв'язки та залежності.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094704" y="2086377"/>
            <a:ext cx="9431297" cy="1287888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i="1" dirty="0" smtClean="0">
                <a:solidFill>
                  <a:schemeClr val="bg1"/>
                </a:solidFill>
              </a:rPr>
              <a:t>У дітей дошкільного віку необхідно сформувати вміння: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1386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Організація занять логіко-математичного спрямування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009104"/>
            <a:ext cx="12191999" cy="4739426"/>
          </a:xfrm>
        </p:spPr>
        <p:txBody>
          <a:bodyPr>
            <a:normAutofit/>
          </a:bodyPr>
          <a:lstStyle/>
          <a:p>
            <a:endParaRPr lang="uk-UA" b="1" dirty="0" smtClean="0"/>
          </a:p>
          <a:p>
            <a:pPr marL="0" indent="0">
              <a:buNone/>
            </a:pPr>
            <a:r>
              <a:rPr lang="uk-UA" sz="3200" b="1" u="sng" dirty="0" smtClean="0">
                <a:solidFill>
                  <a:schemeClr val="accent5"/>
                </a:solidFill>
              </a:rPr>
              <a:t>Вихователі </a:t>
            </a:r>
            <a:r>
              <a:rPr lang="uk-UA" sz="3200" b="1" u="sng" dirty="0">
                <a:solidFill>
                  <a:schemeClr val="accent5"/>
                </a:solidFill>
              </a:rPr>
              <a:t>забезпечують:</a:t>
            </a:r>
            <a:endParaRPr lang="ru-RU" sz="3200" u="sng" dirty="0">
              <a:solidFill>
                <a:schemeClr val="accent5"/>
              </a:solidFill>
            </a:endParaRPr>
          </a:p>
          <a:p>
            <a:pPr lvl="0"/>
            <a:endParaRPr lang="en-US" dirty="0" smtClean="0"/>
          </a:p>
          <a:p>
            <a:pPr lvl="0"/>
            <a:r>
              <a:rPr lang="uk-UA" dirty="0" smtClean="0"/>
              <a:t>розвиток </a:t>
            </a:r>
            <a:r>
              <a:rPr lang="uk-UA" dirty="0"/>
              <a:t>інтересу до </a:t>
            </a:r>
            <a:r>
              <a:rPr lang="uk-UA" dirty="0" smtClean="0"/>
              <a:t>навчання;</a:t>
            </a:r>
            <a:endParaRPr lang="ru-RU" dirty="0"/>
          </a:p>
          <a:p>
            <a:pPr lvl="0"/>
            <a:r>
              <a:rPr lang="uk-UA" dirty="0"/>
              <a:t>т</a:t>
            </a:r>
            <a:r>
              <a:rPr lang="uk-UA" dirty="0" smtClean="0"/>
              <a:t>ворче  </a:t>
            </a:r>
            <a:r>
              <a:rPr lang="uk-UA" dirty="0"/>
              <a:t>включення   в  навчальний процес </a:t>
            </a:r>
            <a:endParaRPr lang="uk-UA" dirty="0" smtClean="0"/>
          </a:p>
          <a:p>
            <a:pPr marL="0" lvl="0" indent="0">
              <a:buNone/>
            </a:pPr>
            <a:r>
              <a:rPr lang="uk-UA" dirty="0" smtClean="0"/>
              <a:t>кожної дитини</a:t>
            </a:r>
            <a:r>
              <a:rPr lang="uk-UA" dirty="0"/>
              <a:t>;</a:t>
            </a:r>
            <a:endParaRPr lang="ru-RU" dirty="0"/>
          </a:p>
          <a:p>
            <a:pPr lvl="0"/>
            <a:r>
              <a:rPr lang="uk-UA" dirty="0"/>
              <a:t>п</a:t>
            </a:r>
            <a:r>
              <a:rPr lang="uk-UA" dirty="0" smtClean="0"/>
              <a:t>родумане </a:t>
            </a:r>
            <a:r>
              <a:rPr lang="uk-UA" dirty="0"/>
              <a:t>використання нетради­ційного дидактичного </a:t>
            </a:r>
            <a:r>
              <a:rPr lang="uk-UA" dirty="0" smtClean="0"/>
              <a:t>матеріалу</a:t>
            </a:r>
            <a:r>
              <a:rPr lang="uk-UA" dirty="0"/>
              <a:t>;</a:t>
            </a:r>
            <a:endParaRPr lang="ru-RU" dirty="0" smtClean="0"/>
          </a:p>
          <a:p>
            <a:r>
              <a:rPr lang="uk-UA" dirty="0"/>
              <a:t>а</a:t>
            </a:r>
            <a:r>
              <a:rPr lang="uk-UA" dirty="0" smtClean="0"/>
              <a:t>ктивну   </a:t>
            </a:r>
            <a:r>
              <a:rPr lang="uk-UA" dirty="0" err="1" smtClean="0"/>
              <a:t>мислительну</a:t>
            </a:r>
            <a:r>
              <a:rPr lang="uk-UA" dirty="0" smtClean="0"/>
              <a:t>  діяльність, уникаючи стандартів;</a:t>
            </a:r>
            <a:endParaRPr lang="ru-RU" dirty="0" smtClean="0"/>
          </a:p>
          <a:p>
            <a:r>
              <a:rPr lang="uk-UA" dirty="0"/>
              <a:t>с</a:t>
            </a:r>
            <a:r>
              <a:rPr lang="uk-UA" dirty="0" smtClean="0"/>
              <a:t>відоме </a:t>
            </a:r>
            <a:r>
              <a:rPr lang="uk-UA" dirty="0"/>
              <a:t>засвоєння знань.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вальная выноска 3"/>
          <p:cNvSpPr/>
          <p:nvPr/>
        </p:nvSpPr>
        <p:spPr>
          <a:xfrm>
            <a:off x="6207617" y="2009105"/>
            <a:ext cx="5984382" cy="2099256"/>
          </a:xfrm>
          <a:prstGeom prst="wedgeEllipseCallou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2000" b="1" i="1" dirty="0" smtClean="0">
              <a:solidFill>
                <a:srgbClr val="002060"/>
              </a:solidFill>
            </a:endParaRPr>
          </a:p>
          <a:p>
            <a:r>
              <a:rPr lang="uk-UA" sz="2000" b="1" i="1" dirty="0" smtClean="0">
                <a:solidFill>
                  <a:schemeClr val="tx1"/>
                </a:solidFill>
              </a:rPr>
              <a:t>   «Математику слід вивчати      тому, що вона розум до порядку приводить».</a:t>
            </a:r>
            <a:endParaRPr lang="ru-RU" sz="2000" b="1" dirty="0" smtClean="0">
              <a:solidFill>
                <a:schemeClr val="tx1"/>
              </a:solidFill>
            </a:endParaRPr>
          </a:p>
          <a:p>
            <a:r>
              <a:rPr lang="uk-UA" sz="2000" b="1" i="1" dirty="0" smtClean="0">
                <a:solidFill>
                  <a:schemeClr val="tx1"/>
                </a:solidFill>
              </a:rPr>
              <a:t>                             М. Ломоносов 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7443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Інноваційні технології для логіко-математичного розвитку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Лента лицом вниз 3"/>
          <p:cNvSpPr/>
          <p:nvPr/>
        </p:nvSpPr>
        <p:spPr>
          <a:xfrm>
            <a:off x="0" y="2021983"/>
            <a:ext cx="12192000" cy="4836017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«Нова     математика»    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Дьєнеша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логічні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блоки);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Картки-властивості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Семадені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Кольорові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палички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Кюізенера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Інтелектуальні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Нікітіних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Логіки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І. Стеценко;</a:t>
            </a:r>
          </a:p>
          <a:p>
            <a:pPr marL="285750" indent="-285750">
              <a:buFontTx/>
              <a:buChar char="-"/>
            </a:pP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Коректурні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таблиці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Гавриш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Ейдетика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малят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0. Пащенко.</a:t>
            </a: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712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/>
              <a:t/>
            </a:r>
            <a:br>
              <a:rPr lang="uk-UA" b="1" i="1" dirty="0" smtClean="0"/>
            </a:br>
            <a:r>
              <a:rPr lang="uk-UA" b="1" i="1" dirty="0" smtClean="0"/>
              <a:t>Кольорові </a:t>
            </a:r>
            <a:r>
              <a:rPr lang="uk-UA" b="1" i="1" dirty="0"/>
              <a:t>палички </a:t>
            </a:r>
            <a:r>
              <a:rPr lang="uk-UA" b="1" i="1" dirty="0" err="1"/>
              <a:t>Кюізенера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2034862"/>
            <a:ext cx="12080382" cy="471366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uk-UA" sz="2000" i="1" dirty="0"/>
              <a:t>	</a:t>
            </a:r>
            <a:r>
              <a:rPr lang="uk-UA" sz="2000" i="1" dirty="0" smtClean="0"/>
              <a:t>				</a:t>
            </a:r>
            <a:r>
              <a:rPr lang="uk-UA" sz="2000" i="1" dirty="0"/>
              <a:t>«Для багатьох математика завжди залишається 							таємни­цею за «сімома замками». А секрет 								простий: малюків треба заохочувати до 											математики в</a:t>
            </a:r>
            <a:r>
              <a:rPr lang="uk-UA" sz="2000" b="1" i="1" dirty="0"/>
              <a:t> </a:t>
            </a:r>
            <a:r>
              <a:rPr lang="uk-UA" sz="2000" i="1" dirty="0"/>
              <a:t>грі..</a:t>
            </a:r>
            <a:r>
              <a:rPr lang="uk-UA" sz="2000" i="1" dirty="0">
                <a:solidFill>
                  <a:srgbClr val="002060"/>
                </a:solidFill>
              </a:rPr>
              <a:t>.»</a:t>
            </a:r>
            <a:endParaRPr lang="ru-RU" sz="2000" dirty="0">
              <a:solidFill>
                <a:srgbClr val="002060"/>
              </a:solidFill>
            </a:endParaRPr>
          </a:p>
          <a:p>
            <a:pPr marL="0" indent="0" algn="r">
              <a:buNone/>
            </a:pPr>
            <a:r>
              <a:rPr lang="uk-UA" sz="2000" i="1" dirty="0">
                <a:solidFill>
                  <a:srgbClr val="002060"/>
                </a:solidFill>
              </a:rPr>
              <a:t>											</a:t>
            </a:r>
            <a:r>
              <a:rPr lang="uk-UA" sz="2000" i="1" dirty="0"/>
              <a:t>О. </a:t>
            </a:r>
            <a:r>
              <a:rPr lang="uk-UA" sz="2000" i="1" dirty="0" err="1"/>
              <a:t>Венгер</a:t>
            </a:r>
            <a:endParaRPr lang="ru-RU" sz="2000" dirty="0"/>
          </a:p>
          <a:p>
            <a:pPr marL="0" indent="0" algn="r">
              <a:buNone/>
            </a:pPr>
            <a:r>
              <a:rPr lang="uk-UA" sz="2000" i="1" dirty="0" smtClean="0"/>
              <a:t>	</a:t>
            </a:r>
            <a:r>
              <a:rPr lang="uk-UA" b="1" dirty="0"/>
              <a:t>	</a:t>
            </a:r>
            <a:r>
              <a:rPr lang="uk-UA" b="1" i="1" u="sng" dirty="0" smtClean="0">
                <a:solidFill>
                  <a:srgbClr val="FF0000"/>
                </a:solidFill>
              </a:rPr>
              <a:t>Методика</a:t>
            </a:r>
            <a:r>
              <a:rPr lang="uk-UA" b="1" dirty="0" smtClean="0"/>
              <a:t> </a:t>
            </a:r>
            <a:r>
              <a:rPr lang="uk-UA" dirty="0"/>
              <a:t>універсальна, вона не всту­пає в суперечність ні з однією з існую­чих методик, а навпаки, вдало їх доповнює.</a:t>
            </a:r>
            <a:endParaRPr lang="ru-RU" dirty="0"/>
          </a:p>
          <a:p>
            <a:pPr marL="0" indent="0">
              <a:buNone/>
            </a:pPr>
            <a:r>
              <a:rPr lang="uk-UA" b="1" dirty="0"/>
              <a:t>	</a:t>
            </a:r>
            <a:r>
              <a:rPr lang="uk-UA" b="1" i="1" u="sng" dirty="0" smtClean="0">
                <a:solidFill>
                  <a:srgbClr val="FF0000"/>
                </a:solidFill>
              </a:rPr>
              <a:t>Дидактичний </a:t>
            </a:r>
            <a:r>
              <a:rPr lang="uk-UA" b="1" i="1" u="sng" dirty="0">
                <a:solidFill>
                  <a:srgbClr val="FF0000"/>
                </a:solidFill>
              </a:rPr>
              <a:t>матеріал </a:t>
            </a:r>
            <a:r>
              <a:rPr lang="uk-UA" dirty="0"/>
              <a:t>простий і зрозумілий дітям: вони звикають до нього ще в зовсім ранньому віці і вже сприймають як ігровий матеріал, а не бачать в них нудне заучування чисел.</a:t>
            </a:r>
            <a:endParaRPr lang="ru-RU" dirty="0"/>
          </a:p>
          <a:p>
            <a:pPr marL="0" indent="0">
              <a:buNone/>
            </a:pPr>
            <a:r>
              <a:rPr lang="uk-UA" b="1" dirty="0"/>
              <a:t>	</a:t>
            </a:r>
            <a:r>
              <a:rPr lang="uk-UA" b="1" i="1" u="sng" dirty="0" smtClean="0">
                <a:solidFill>
                  <a:srgbClr val="FF0000"/>
                </a:solidFill>
              </a:rPr>
              <a:t>Ігровий </a:t>
            </a:r>
            <a:r>
              <a:rPr lang="uk-UA" b="1" i="1" u="sng" dirty="0">
                <a:solidFill>
                  <a:srgbClr val="FF0000"/>
                </a:solidFill>
              </a:rPr>
              <a:t>посібник </a:t>
            </a:r>
            <a:r>
              <a:rPr lang="uk-UA" dirty="0"/>
              <a:t>розвиває дрібну моторику, зорове і просторове сприй­няття, стимулює уяву, привчає до порядку.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6158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Берлин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Берлин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515</TotalTime>
  <Words>602</Words>
  <Application>Microsoft Office PowerPoint</Application>
  <PresentationFormat>Произвольный</PresentationFormat>
  <Paragraphs>150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Берлин</vt:lpstr>
      <vt:lpstr>Комунальний заклад «Дошкільний навчальний заклад (Центр розвитку дитини) №4 «Ромашка»</vt:lpstr>
      <vt:lpstr>Життєва компетентність</vt:lpstr>
      <vt:lpstr>Класична методика </vt:lpstr>
      <vt:lpstr>Програмне забезпечення</vt:lpstr>
      <vt:lpstr>Організація пізнавальної діяльності</vt:lpstr>
      <vt:lpstr>Формування логічних умінь</vt:lpstr>
      <vt:lpstr>Організація занять логіко-математичного спрямування</vt:lpstr>
      <vt:lpstr>Інноваційні технології для логіко-математичного розвитку</vt:lpstr>
      <vt:lpstr> Кольорові палички Кюізенера </vt:lpstr>
      <vt:lpstr>Презентация PowerPoint</vt:lpstr>
      <vt:lpstr>Набір складається з паличок-призм 10 різних кольорів (116 паличок). Палички одного кольору мають свою довжину - від 1 до 10 см. Кожна паличка - це число, виражене кольором і величиною, а точніше, довжиною в сантиметрах, словом, числа в кольорі. </vt:lpstr>
      <vt:lpstr>Вправи із Паличками доцільно розподіляти  на два етапи: </vt:lpstr>
      <vt:lpstr>Використання паличок Кюїзенера як ігрового матеріалу</vt:lpstr>
      <vt:lpstr>Використання паличок Кюїзенера як ігрового матеріалу</vt:lpstr>
      <vt:lpstr>Використання паличок Кюїзенера як ігрового матеріалу</vt:lpstr>
      <vt:lpstr>Використання паличок Кюїзенера як ігрового матеріалу</vt:lpstr>
      <vt:lpstr>Використання паличок  Кюїзенера як ігрового матеріалу</vt:lpstr>
      <vt:lpstr>Склад  числа  за допомогою паличок Кюїзенера</vt:lpstr>
      <vt:lpstr>Вимірювання умовними мірками</vt:lpstr>
      <vt:lpstr> Інтелектуальні ігри Нікітіних </vt:lpstr>
      <vt:lpstr> Інтелектуальні ігри Нікітіних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Комунальний заклад «Дошкільний навчальний заклад (Центр розвитку дитини) №4 «Ромашка»</dc:title>
  <dc:creator>user</dc:creator>
  <cp:lastModifiedBy>Admin</cp:lastModifiedBy>
  <cp:revision>40</cp:revision>
  <dcterms:created xsi:type="dcterms:W3CDTF">2016-03-03T19:11:51Z</dcterms:created>
  <dcterms:modified xsi:type="dcterms:W3CDTF">2017-11-13T16:44:21Z</dcterms:modified>
</cp:coreProperties>
</file>