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5" r:id="rId3"/>
    <p:sldId id="273" r:id="rId4"/>
    <p:sldId id="257" r:id="rId5"/>
    <p:sldId id="282" r:id="rId6"/>
    <p:sldId id="281" r:id="rId7"/>
    <p:sldId id="278" r:id="rId8"/>
    <p:sldId id="279" r:id="rId9"/>
    <p:sldId id="277" r:id="rId10"/>
    <p:sldId id="258" r:id="rId11"/>
    <p:sldId id="266" r:id="rId12"/>
    <p:sldId id="267" r:id="rId13"/>
    <p:sldId id="280" r:id="rId14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E64"/>
    <a:srgbClr val="00C459"/>
    <a:srgbClr val="98C957"/>
    <a:srgbClr val="5AC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112" d="100"/>
          <a:sy n="112" d="100"/>
        </p:scale>
        <p:origin x="-15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E03BE-287C-4A4F-A7B6-633F91AD87DB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C67A1-6D8F-4001-94BA-BB46C60D3A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992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7BC77-AEEF-4706-89B0-59C3DEA70E5D}" type="datetimeFigureOut">
              <a:rPr lang="uk-UA" smtClean="0"/>
              <a:t>13.11.2017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288CF-6B19-4B94-A5EF-F7D2072CE2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6478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288CF-6B19-4B94-A5EF-F7D2072CE29A}" type="slidenum">
              <a:rPr lang="uk-UA" smtClean="0"/>
              <a:t>8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428605"/>
            <a:ext cx="8458200" cy="178595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Загальна характеристика логічних блоків </a:t>
            </a:r>
            <a:r>
              <a:rPr lang="uk-UA" dirty="0" err="1" smtClean="0"/>
              <a:t>Дьєнеша</a:t>
            </a:r>
            <a:endParaRPr lang="uk-UA" dirty="0"/>
          </a:p>
        </p:txBody>
      </p:sp>
      <p:pic>
        <p:nvPicPr>
          <p:cNvPr id="7" name="Content Placeholder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70" y="2045484"/>
            <a:ext cx="4719650" cy="3476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750" t="1087" r="4442" b="1087"/>
          <a:stretch>
            <a:fillRect/>
          </a:stretch>
        </p:blipFill>
        <p:spPr bwMode="auto">
          <a:xfrm>
            <a:off x="2143108" y="214290"/>
            <a:ext cx="4429156" cy="642942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357686" y="5635710"/>
            <a:ext cx="2214578" cy="100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4500562" y="5929330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Картки-символи</a:t>
            </a:r>
            <a:endParaRPr lang="uk-U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500034" y="5715016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Прямоугольник 40"/>
          <p:cNvSpPr/>
          <p:nvPr/>
        </p:nvSpPr>
        <p:spPr>
          <a:xfrm>
            <a:off x="500034" y="4857760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Прямоугольник 37"/>
          <p:cNvSpPr/>
          <p:nvPr/>
        </p:nvSpPr>
        <p:spPr>
          <a:xfrm>
            <a:off x="500034" y="4000504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угольник 33"/>
          <p:cNvSpPr/>
          <p:nvPr/>
        </p:nvSpPr>
        <p:spPr>
          <a:xfrm>
            <a:off x="500034" y="3214686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рямоугольник 29"/>
          <p:cNvSpPr/>
          <p:nvPr/>
        </p:nvSpPr>
        <p:spPr>
          <a:xfrm>
            <a:off x="500034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Прямоугольник 30"/>
          <p:cNvSpPr/>
          <p:nvPr/>
        </p:nvSpPr>
        <p:spPr>
          <a:xfrm>
            <a:off x="1357290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угольник 32"/>
          <p:cNvSpPr/>
          <p:nvPr/>
        </p:nvSpPr>
        <p:spPr>
          <a:xfrm>
            <a:off x="2143108" y="2428868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рямоугольник 20"/>
          <p:cNvSpPr/>
          <p:nvPr/>
        </p:nvSpPr>
        <p:spPr>
          <a:xfrm>
            <a:off x="1285852" y="1500174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рямоугольник 22"/>
          <p:cNvSpPr/>
          <p:nvPr/>
        </p:nvSpPr>
        <p:spPr>
          <a:xfrm>
            <a:off x="2143108" y="1500174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рямоугольник 28"/>
          <p:cNvSpPr/>
          <p:nvPr/>
        </p:nvSpPr>
        <p:spPr>
          <a:xfrm>
            <a:off x="3071802" y="1500174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угольник 19"/>
          <p:cNvSpPr/>
          <p:nvPr/>
        </p:nvSpPr>
        <p:spPr>
          <a:xfrm>
            <a:off x="500034" y="1500174"/>
            <a:ext cx="714380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Заголовок 2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noFill/>
        </p:spPr>
        <p:txBody>
          <a:bodyPr/>
          <a:lstStyle/>
          <a:p>
            <a:r>
              <a:rPr lang="uk-UA" dirty="0" smtClean="0"/>
              <a:t>Знаки</a:t>
            </a:r>
            <a:endParaRPr lang="uk-UA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42910" y="1643050"/>
            <a:ext cx="414335" cy="414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1357290" y="1643050"/>
            <a:ext cx="500067" cy="35719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25"/>
          <p:cNvSpPr/>
          <p:nvPr/>
        </p:nvSpPr>
        <p:spPr>
          <a:xfrm>
            <a:off x="2285984" y="1643050"/>
            <a:ext cx="414334" cy="4143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угольник 26"/>
          <p:cNvSpPr/>
          <p:nvPr/>
        </p:nvSpPr>
        <p:spPr>
          <a:xfrm>
            <a:off x="3143240" y="1714488"/>
            <a:ext cx="557211" cy="285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TextBox 27"/>
          <p:cNvSpPr txBox="1"/>
          <p:nvPr/>
        </p:nvSpPr>
        <p:spPr>
          <a:xfrm>
            <a:off x="3857620" y="1643050"/>
            <a:ext cx="1560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Позначають </a:t>
            </a:r>
          </a:p>
          <a:p>
            <a:r>
              <a:rPr lang="uk-UA" b="1" dirty="0" smtClean="0"/>
              <a:t>форму блоків</a:t>
            </a:r>
            <a:endParaRPr lang="uk-UA" b="1" dirty="0"/>
          </a:p>
        </p:txBody>
      </p:sp>
      <p:sp>
        <p:nvSpPr>
          <p:cNvPr id="31765" name="AutoShape 21"/>
          <p:cNvSpPr>
            <a:spLocks noChangeArrowheads="1"/>
          </p:cNvSpPr>
          <p:nvPr/>
        </p:nvSpPr>
        <p:spPr bwMode="auto">
          <a:xfrm>
            <a:off x="1357291" y="2571744"/>
            <a:ext cx="685800" cy="4572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66" name="AutoShape 22"/>
          <p:cNvSpPr>
            <a:spLocks noChangeArrowheads="1"/>
          </p:cNvSpPr>
          <p:nvPr/>
        </p:nvSpPr>
        <p:spPr bwMode="auto">
          <a:xfrm>
            <a:off x="2143108" y="2500306"/>
            <a:ext cx="685800" cy="457200"/>
          </a:xfrm>
          <a:prstGeom prst="irregularSeal1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67" name="AutoShape 23"/>
          <p:cNvSpPr>
            <a:spLocks noChangeArrowheads="1"/>
          </p:cNvSpPr>
          <p:nvPr/>
        </p:nvSpPr>
        <p:spPr bwMode="auto">
          <a:xfrm>
            <a:off x="500035" y="2571744"/>
            <a:ext cx="685800" cy="457200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" name="TextBox 31"/>
          <p:cNvSpPr txBox="1"/>
          <p:nvPr/>
        </p:nvSpPr>
        <p:spPr>
          <a:xfrm>
            <a:off x="2857488" y="2571744"/>
            <a:ext cx="2656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Плями без форми – </a:t>
            </a:r>
          </a:p>
          <a:p>
            <a:r>
              <a:rPr lang="uk-UA" b="1" dirty="0" smtClean="0"/>
              <a:t>позначають колір блоків</a:t>
            </a:r>
            <a:endParaRPr lang="uk-UA" b="1" dirty="0"/>
          </a:p>
        </p:txBody>
      </p:sp>
      <p:pic>
        <p:nvPicPr>
          <p:cNvPr id="31768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357562"/>
            <a:ext cx="552705" cy="50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9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143380"/>
            <a:ext cx="439169" cy="461884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1214414" y="3357562"/>
            <a:ext cx="42518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Намальований будинок </a:t>
            </a:r>
          </a:p>
          <a:p>
            <a:r>
              <a:rPr lang="uk-UA" b="1" dirty="0" smtClean="0"/>
              <a:t>з двома вікнами позначає великий блок</a:t>
            </a:r>
          </a:p>
          <a:p>
            <a:endParaRPr lang="uk-UA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285852" y="4143380"/>
            <a:ext cx="6253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Намальований будинок </a:t>
            </a:r>
          </a:p>
          <a:p>
            <a:r>
              <a:rPr lang="uk-UA" b="1" dirty="0" smtClean="0"/>
              <a:t>з одним вікном позначає малий блок</a:t>
            </a:r>
          </a:p>
          <a:p>
            <a:r>
              <a:rPr lang="uk-UA" dirty="0" smtClean="0"/>
              <a:t>    	</a:t>
            </a:r>
          </a:p>
          <a:p>
            <a:endParaRPr lang="uk-UA" dirty="0"/>
          </a:p>
        </p:txBody>
      </p:sp>
      <p:pic>
        <p:nvPicPr>
          <p:cNvPr id="37" name="Рисунок 3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929198"/>
            <a:ext cx="5572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0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786454"/>
            <a:ext cx="371475" cy="53657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1285852" y="4929198"/>
            <a:ext cx="3236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Намальована схематично </a:t>
            </a:r>
          </a:p>
          <a:p>
            <a:r>
              <a:rPr lang="uk-UA" b="1" dirty="0" smtClean="0"/>
              <a:t> товста людина  - товстий блок</a:t>
            </a:r>
            <a:endParaRPr lang="uk-UA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285852" y="5786454"/>
            <a:ext cx="3386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Намальована схематично  худа </a:t>
            </a:r>
          </a:p>
          <a:p>
            <a:r>
              <a:rPr lang="uk-UA" b="1" dirty="0" smtClean="0"/>
              <a:t>людина  - тонкий  блок</a:t>
            </a:r>
            <a:endParaRPr lang="uk-UA" b="1" dirty="0"/>
          </a:p>
        </p:txBody>
      </p:sp>
      <p:grpSp>
        <p:nvGrpSpPr>
          <p:cNvPr id="48" name="Группа 47"/>
          <p:cNvGrpSpPr/>
          <p:nvPr/>
        </p:nvGrpSpPr>
        <p:grpSpPr>
          <a:xfrm>
            <a:off x="5500694" y="1428736"/>
            <a:ext cx="3444899" cy="5000660"/>
            <a:chOff x="5500694" y="1214422"/>
            <a:chExt cx="3444899" cy="5000660"/>
          </a:xfrm>
        </p:grpSpPr>
        <p:pic>
          <p:nvPicPr>
            <p:cNvPr id="45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3750" t="1087" r="4442" b="1087"/>
            <a:stretch>
              <a:fillRect/>
            </a:stretch>
          </p:blipFill>
          <p:spPr bwMode="auto">
            <a:xfrm>
              <a:off x="5500694" y="1214422"/>
              <a:ext cx="3444899" cy="500066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</p:pic>
        <p:sp>
          <p:nvSpPr>
            <p:cNvPr id="47" name="Прямоугольник 46"/>
            <p:cNvSpPr/>
            <p:nvPr/>
          </p:nvSpPr>
          <p:spPr>
            <a:xfrm>
              <a:off x="7215206" y="5387082"/>
              <a:ext cx="1728000" cy="82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228706" y="2857496"/>
            <a:ext cx="5072099" cy="26432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00343" y="1214422"/>
          <a:ext cx="4114802" cy="914400"/>
        </p:xfrm>
        <a:graphic>
          <a:graphicData uri="http://schemas.openxmlformats.org/drawingml/2006/table">
            <a:tbl>
              <a:tblPr/>
              <a:tblGrid>
                <a:gridCol w="994411"/>
                <a:gridCol w="1028700"/>
                <a:gridCol w="1028700"/>
                <a:gridCol w="1062991"/>
              </a:tblGrid>
              <a:tr h="914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latin typeface="Calibri"/>
                        </a:rPr>
                        <a:t/>
                      </a:r>
                      <a:br>
                        <a:rPr lang="uk-UA" sz="1100">
                          <a:latin typeface="Calibri"/>
                        </a:rPr>
                      </a:b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5843" name="Group 3"/>
          <p:cNvGrpSpPr>
            <a:grpSpLocks noChangeAspect="1"/>
          </p:cNvGrpSpPr>
          <p:nvPr/>
        </p:nvGrpSpPr>
        <p:grpSpPr bwMode="auto">
          <a:xfrm>
            <a:off x="1" y="0"/>
            <a:ext cx="800100" cy="457200"/>
            <a:chOff x="561" y="1392"/>
            <a:chExt cx="7200" cy="4320"/>
          </a:xfrm>
        </p:grpSpPr>
        <p:sp>
          <p:nvSpPr>
            <p:cNvPr id="35844" name="AutoShape 4"/>
            <p:cNvSpPr>
              <a:spLocks noChangeAspect="1" noChangeArrowheads="1" noTextEdit="1"/>
            </p:cNvSpPr>
            <p:nvPr/>
          </p:nvSpPr>
          <p:spPr bwMode="auto">
            <a:xfrm>
              <a:off x="561" y="1392"/>
              <a:ext cx="7200" cy="43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pic>
        <p:nvPicPr>
          <p:cNvPr id="35842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5054" y="1500175"/>
            <a:ext cx="638175" cy="542925"/>
          </a:xfrm>
          <a:prstGeom prst="rect">
            <a:avLst/>
          </a:prstGeom>
          <a:noFill/>
        </p:spPr>
      </p:pic>
      <p:pic>
        <p:nvPicPr>
          <p:cNvPr id="35841" name="Рисунок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4789" y="1428736"/>
            <a:ext cx="590551" cy="542925"/>
          </a:xfrm>
          <a:prstGeom prst="rect">
            <a:avLst/>
          </a:prstGeom>
          <a:noFill/>
        </p:spPr>
      </p:pic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4943483" y="1500174"/>
            <a:ext cx="685800" cy="4572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28773" y="3071810"/>
          <a:ext cx="4114802" cy="914400"/>
        </p:xfrm>
        <a:graphic>
          <a:graphicData uri="http://schemas.openxmlformats.org/drawingml/2006/table">
            <a:tbl>
              <a:tblPr/>
              <a:tblGrid>
                <a:gridCol w="994411"/>
                <a:gridCol w="1028700"/>
                <a:gridCol w="1028700"/>
                <a:gridCol w="1062991"/>
              </a:tblGrid>
              <a:tr h="914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latin typeface="Calibri"/>
                        </a:rPr>
                        <a:t/>
                      </a:r>
                      <a:br>
                        <a:rPr lang="uk-UA" sz="1100" dirty="0">
                          <a:latin typeface="Calibri"/>
                        </a:rPr>
                      </a:br>
                      <a:endParaRPr lang="uk-UA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28773" y="4143380"/>
          <a:ext cx="4114802" cy="914400"/>
        </p:xfrm>
        <a:graphic>
          <a:graphicData uri="http://schemas.openxmlformats.org/drawingml/2006/table">
            <a:tbl>
              <a:tblPr/>
              <a:tblGrid>
                <a:gridCol w="994411"/>
                <a:gridCol w="1028700"/>
                <a:gridCol w="1028700"/>
                <a:gridCol w="1062991"/>
              </a:tblGrid>
              <a:tr h="9144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latin typeface="Calibri"/>
                        </a:rPr>
                        <a:t/>
                      </a:r>
                      <a:br>
                        <a:rPr lang="uk-UA" sz="1100" dirty="0">
                          <a:latin typeface="Calibri"/>
                        </a:rPr>
                      </a:br>
                      <a:endParaRPr lang="uk-UA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Цилиндр 12"/>
          <p:cNvSpPr/>
          <p:nvPr/>
        </p:nvSpPr>
        <p:spPr>
          <a:xfrm>
            <a:off x="6943747" y="3071810"/>
            <a:ext cx="1128715" cy="714380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/>
          <p:cNvSpPr/>
          <p:nvPr/>
        </p:nvSpPr>
        <p:spPr>
          <a:xfrm>
            <a:off x="1800211" y="3143248"/>
            <a:ext cx="771525" cy="7715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вал 14"/>
          <p:cNvSpPr/>
          <p:nvPr/>
        </p:nvSpPr>
        <p:spPr>
          <a:xfrm>
            <a:off x="1800211" y="4214819"/>
            <a:ext cx="771525" cy="7143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3219" y="3214687"/>
            <a:ext cx="590551" cy="542925"/>
          </a:xfrm>
          <a:prstGeom prst="rect">
            <a:avLst/>
          </a:prstGeom>
          <a:noFill/>
        </p:spPr>
      </p:pic>
      <p:sp>
        <p:nvSpPr>
          <p:cNvPr id="17" name="Цилиндр 16"/>
          <p:cNvSpPr/>
          <p:nvPr/>
        </p:nvSpPr>
        <p:spPr>
          <a:xfrm>
            <a:off x="6943747" y="4786322"/>
            <a:ext cx="1128715" cy="357190"/>
          </a:xfrm>
          <a:prstGeom prst="can">
            <a:avLst>
              <a:gd name="adj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4658" y="4286257"/>
            <a:ext cx="590551" cy="542925"/>
          </a:xfrm>
          <a:prstGeom prst="rect">
            <a:avLst/>
          </a:prstGeom>
          <a:noFill/>
        </p:spPr>
      </p:pic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3943352" y="3286124"/>
            <a:ext cx="685800" cy="4572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4014789" y="4357694"/>
            <a:ext cx="685800" cy="457200"/>
          </a:xfrm>
          <a:prstGeom prst="irregularSeal1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1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4922" y="3214687"/>
            <a:ext cx="638175" cy="542925"/>
          </a:xfrm>
          <a:prstGeom prst="rect">
            <a:avLst/>
          </a:prstGeom>
          <a:noFill/>
        </p:spPr>
      </p:pic>
      <p:pic>
        <p:nvPicPr>
          <p:cNvPr id="22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6359" y="4214818"/>
            <a:ext cx="514351" cy="7429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sp>
        <p:nvSpPr>
          <p:cNvPr id="23" name="Куб 22"/>
          <p:cNvSpPr/>
          <p:nvPr/>
        </p:nvSpPr>
        <p:spPr>
          <a:xfrm>
            <a:off x="3086094" y="1428736"/>
            <a:ext cx="571504" cy="57150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Куб 23"/>
          <p:cNvSpPr/>
          <p:nvPr/>
        </p:nvSpPr>
        <p:spPr>
          <a:xfrm>
            <a:off x="1443021" y="1428736"/>
            <a:ext cx="785818" cy="71438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5845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20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2714620"/>
            <a:ext cx="507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Дякую за увагу!</a:t>
            </a:r>
            <a:endParaRPr lang="uk-U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857628"/>
            <a:ext cx="8229600" cy="2643206"/>
          </a:xfrm>
        </p:spPr>
        <p:txBody>
          <a:bodyPr>
            <a:normAutofit/>
          </a:bodyPr>
          <a:lstStyle/>
          <a:p>
            <a:r>
              <a:rPr lang="uk-UA" dirty="0" smtClean="0"/>
              <a:t> </a:t>
            </a:r>
            <a:r>
              <a:rPr lang="uk-UA" dirty="0" err="1" smtClean="0"/>
              <a:t>“Логічні</a:t>
            </a:r>
            <a:r>
              <a:rPr lang="uk-UA" dirty="0" smtClean="0"/>
              <a:t> </a:t>
            </a:r>
            <a:r>
              <a:rPr lang="uk-UA" dirty="0" err="1" smtClean="0"/>
              <a:t>постаті”</a:t>
            </a:r>
            <a:r>
              <a:rPr lang="uk-UA" dirty="0" smtClean="0"/>
              <a:t> </a:t>
            </a:r>
            <a:r>
              <a:rPr lang="uk-UA" dirty="0"/>
              <a:t>(</a:t>
            </a:r>
            <a:r>
              <a:rPr lang="uk-UA" dirty="0" err="1"/>
              <a:t>Фідлер</a:t>
            </a:r>
            <a:r>
              <a:rPr lang="uk-UA" dirty="0"/>
              <a:t> М</a:t>
            </a:r>
            <a:r>
              <a:rPr lang="uk-UA" dirty="0" smtClean="0"/>
              <a:t>.)</a:t>
            </a:r>
            <a:br>
              <a:rPr lang="uk-UA" dirty="0" smtClean="0"/>
            </a:br>
            <a:r>
              <a:rPr lang="uk-UA" dirty="0" err="1" smtClean="0"/>
              <a:t>“Логічні</a:t>
            </a:r>
            <a:r>
              <a:rPr lang="uk-UA" dirty="0" smtClean="0"/>
              <a:t> </a:t>
            </a:r>
            <a:r>
              <a:rPr lang="uk-UA" dirty="0" err="1" smtClean="0"/>
              <a:t>кубики”</a:t>
            </a:r>
            <a:r>
              <a:rPr lang="uk-UA" dirty="0" smtClean="0"/>
              <a:t> </a:t>
            </a:r>
            <a:r>
              <a:rPr lang="uk-UA" dirty="0"/>
              <a:t>(</a:t>
            </a:r>
            <a:r>
              <a:rPr lang="uk-UA" dirty="0" err="1"/>
              <a:t>Копилов</a:t>
            </a:r>
            <a:r>
              <a:rPr lang="uk-UA" dirty="0"/>
              <a:t> Р</a:t>
            </a:r>
            <a:r>
              <a:rPr lang="uk-UA" dirty="0" smtClean="0"/>
              <a:t>.)</a:t>
            </a:r>
            <a:br>
              <a:rPr lang="uk-UA" dirty="0" smtClean="0"/>
            </a:br>
            <a:r>
              <a:rPr lang="uk-UA" dirty="0" err="1" smtClean="0"/>
              <a:t>“Логічні</a:t>
            </a:r>
            <a:r>
              <a:rPr lang="uk-UA" dirty="0" smtClean="0"/>
              <a:t> </a:t>
            </a:r>
            <a:r>
              <a:rPr lang="uk-UA" dirty="0" err="1" smtClean="0"/>
              <a:t>блоки”</a:t>
            </a:r>
            <a:r>
              <a:rPr lang="uk-UA" dirty="0" smtClean="0"/>
              <a:t> </a:t>
            </a:r>
            <a:r>
              <a:rPr lang="uk-UA" dirty="0"/>
              <a:t>(Столяр А</a:t>
            </a:r>
            <a:r>
              <a:rPr lang="uk-UA" dirty="0" smtClean="0"/>
              <a:t>.)</a:t>
            </a:r>
            <a:endParaRPr lang="uk-UA" dirty="0"/>
          </a:p>
        </p:txBody>
      </p:sp>
      <p:pic>
        <p:nvPicPr>
          <p:cNvPr id="4" name="Content Placeholder 1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28"/>
            <a:ext cx="5042683" cy="3714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0562" y="500042"/>
            <a:ext cx="40270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/>
              <a:t>Блоки </a:t>
            </a:r>
            <a:r>
              <a:rPr lang="uk-UA" sz="4400" b="1" dirty="0" err="1" smtClean="0"/>
              <a:t>Дьєнеша</a:t>
            </a:r>
            <a:endParaRPr lang="uk-UA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7870"/>
            <a:ext cx="8229600" cy="1143000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>У сучасній практиці роботи з дітьми у дитячому садку та початковій школі використовують два види логічного дидактичного матеріалу:</a:t>
            </a:r>
            <a:endParaRPr lang="uk-UA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03433"/>
            <a:ext cx="8229600" cy="4525963"/>
          </a:xfrm>
        </p:spPr>
        <p:txBody>
          <a:bodyPr/>
          <a:lstStyle/>
          <a:p>
            <a:r>
              <a:rPr lang="uk-UA" b="1" dirty="0" smtClean="0"/>
              <a:t>об'ємні (логічні блоки)</a:t>
            </a:r>
          </a:p>
          <a:p>
            <a:endParaRPr lang="uk-UA" b="1" dirty="0" smtClean="0"/>
          </a:p>
          <a:p>
            <a:endParaRPr lang="uk-UA" b="1" dirty="0" smtClean="0"/>
          </a:p>
          <a:p>
            <a:r>
              <a:rPr lang="uk-UA" b="1" dirty="0" smtClean="0"/>
              <a:t>Площинні  (логічні постаті)</a:t>
            </a:r>
            <a:endParaRPr lang="uk-UA" dirty="0"/>
          </a:p>
        </p:txBody>
      </p:sp>
      <p:sp>
        <p:nvSpPr>
          <p:cNvPr id="4" name="Куб 3"/>
          <p:cNvSpPr/>
          <p:nvPr/>
        </p:nvSpPr>
        <p:spPr>
          <a:xfrm>
            <a:off x="1357290" y="2660662"/>
            <a:ext cx="1428760" cy="8589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Цилиндр 4"/>
          <p:cNvSpPr/>
          <p:nvPr/>
        </p:nvSpPr>
        <p:spPr>
          <a:xfrm>
            <a:off x="3000364" y="2732100"/>
            <a:ext cx="842962" cy="6969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Куб 8"/>
          <p:cNvSpPr/>
          <p:nvPr/>
        </p:nvSpPr>
        <p:spPr>
          <a:xfrm>
            <a:off x="5286380" y="2571744"/>
            <a:ext cx="1001838" cy="858962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4572008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2857488" y="464344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3929058" y="4572008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4643446"/>
            <a:ext cx="1428760" cy="91917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 rot="-1620000">
            <a:off x="4785436" y="2477338"/>
            <a:ext cx="132181" cy="972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143372" y="2571744"/>
            <a:ext cx="857256" cy="8640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500042"/>
            <a:ext cx="4257676" cy="1143000"/>
          </a:xfrm>
        </p:spPr>
        <p:txBody>
          <a:bodyPr/>
          <a:lstStyle/>
          <a:p>
            <a:pPr algn="ctr"/>
            <a:r>
              <a:rPr lang="uk-UA" b="1" dirty="0" smtClean="0"/>
              <a:t>Блоки </a:t>
            </a:r>
            <a:r>
              <a:rPr lang="uk-UA" b="1" dirty="0" err="1" smtClean="0"/>
              <a:t>Дьєнеша</a:t>
            </a:r>
            <a:endParaRPr lang="uk-U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29124" y="1767852"/>
            <a:ext cx="435771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Логічні блоки </a:t>
            </a:r>
            <a:r>
              <a:rPr lang="uk-UA" sz="2000" b="1" dirty="0" err="1" smtClean="0"/>
              <a:t>Дьєнеша</a:t>
            </a:r>
            <a:r>
              <a:rPr lang="uk-UA" sz="2000" b="1" dirty="0" smtClean="0"/>
              <a:t> </a:t>
            </a:r>
          </a:p>
          <a:p>
            <a:r>
              <a:rPr lang="uk-UA" sz="2000" b="1" dirty="0" smtClean="0"/>
              <a:t>представляють собою набір із </a:t>
            </a:r>
          </a:p>
          <a:p>
            <a:r>
              <a:rPr lang="uk-UA" sz="2000" b="1" dirty="0" smtClean="0">
                <a:solidFill>
                  <a:srgbClr val="FF0000"/>
                </a:solidFill>
              </a:rPr>
              <a:t>48 блоків</a:t>
            </a:r>
            <a:r>
              <a:rPr lang="uk-UA" sz="2000" b="1" dirty="0" smtClean="0"/>
              <a:t>, які різняться</a:t>
            </a:r>
          </a:p>
          <a:p>
            <a:r>
              <a:rPr lang="uk-UA" sz="2000" b="1" dirty="0" smtClean="0"/>
              <a:t>чотирма властивостями:</a:t>
            </a:r>
          </a:p>
          <a:p>
            <a:r>
              <a:rPr lang="uk-UA" sz="2000" b="1" dirty="0" smtClean="0"/>
              <a:t> </a:t>
            </a:r>
          </a:p>
          <a:p>
            <a:pPr>
              <a:buFontTx/>
              <a:buChar char="-"/>
            </a:pPr>
            <a:r>
              <a:rPr lang="uk-UA" sz="2000" b="1" dirty="0" smtClean="0"/>
              <a:t>формою</a:t>
            </a:r>
            <a:r>
              <a:rPr lang="uk-UA" sz="2000" dirty="0" smtClean="0"/>
              <a:t> (круглі, квадратні, трикутні,     </a:t>
            </a:r>
          </a:p>
          <a:p>
            <a:r>
              <a:rPr lang="uk-UA" sz="2000" dirty="0" smtClean="0"/>
              <a:t>прямокутні);</a:t>
            </a:r>
          </a:p>
          <a:p>
            <a:r>
              <a:rPr lang="uk-UA" sz="2000" dirty="0" smtClean="0"/>
              <a:t>-  </a:t>
            </a:r>
            <a:r>
              <a:rPr lang="uk-UA" sz="2000" b="1" dirty="0" smtClean="0"/>
              <a:t>кольором</a:t>
            </a:r>
            <a:r>
              <a:rPr lang="uk-UA" sz="2000" dirty="0" smtClean="0"/>
              <a:t> (червоні, жовті, сині); </a:t>
            </a:r>
          </a:p>
          <a:p>
            <a:r>
              <a:rPr lang="uk-UA" sz="2000" dirty="0" smtClean="0"/>
              <a:t>-  </a:t>
            </a:r>
            <a:r>
              <a:rPr lang="uk-UA" sz="2000" b="1" dirty="0" smtClean="0"/>
              <a:t>розміром</a:t>
            </a:r>
            <a:r>
              <a:rPr lang="uk-UA" sz="2000" dirty="0" smtClean="0"/>
              <a:t> (великі і маленькі); </a:t>
            </a:r>
          </a:p>
          <a:p>
            <a:pPr>
              <a:buFontTx/>
              <a:buChar char="-"/>
            </a:pPr>
            <a:r>
              <a:rPr lang="uk-UA" sz="2000" dirty="0" smtClean="0"/>
              <a:t> </a:t>
            </a:r>
            <a:r>
              <a:rPr lang="uk-UA" sz="2000" b="1" dirty="0" smtClean="0"/>
              <a:t>товщиною</a:t>
            </a:r>
            <a:r>
              <a:rPr lang="uk-UA" sz="2000" dirty="0" smtClean="0"/>
              <a:t> (товсті і тонкі). </a:t>
            </a:r>
          </a:p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4429124" y="5292882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В наборі немає жодного однакового блоку (фігури).</a:t>
            </a:r>
            <a:endParaRPr lang="uk-UA" sz="2000" b="1" dirty="0"/>
          </a:p>
        </p:txBody>
      </p:sp>
      <p:pic>
        <p:nvPicPr>
          <p:cNvPr id="9218" name="Picture 2" descr="http://static12.insales.ru/images/products/1/5558/6059446/%D0%9B%D0%BE%D0%B3%D0%B8%D1%87%D0%B5%D1%81%D0%BA%D0%B8%D0%B5_%D0%B1%D0%BB%D0%BE%D0%BA%D0%B8_%D0%94%D1%8C%D0%B5%D0%BD%D0%B5%D1%88%D0%B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16"/>
            <a:ext cx="3595686" cy="3595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етодист\Desktop\фото дьєнеш\DSCF32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етодист\Desktop\фото дьєнеш\DSCF32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9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етодист\Desktop\фото дьєнеш\DSCN49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15527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3456384" cy="259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09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924944"/>
            <a:ext cx="6447891" cy="228316"/>
          </a:xfrm>
        </p:spPr>
        <p:txBody>
          <a:bodyPr>
            <a:noAutofit/>
          </a:bodyPr>
          <a:lstStyle/>
          <a:p>
            <a:r>
              <a:rPr lang="uk-UA" sz="1800" b="1" dirty="0" smtClean="0"/>
              <a:t>Почастуй звірят</a:t>
            </a:r>
            <a:endParaRPr lang="uk-UA" sz="1800" b="1" dirty="0"/>
          </a:p>
        </p:txBody>
      </p:sp>
      <p:pic>
        <p:nvPicPr>
          <p:cNvPr id="1026" name="Picture 2" descr="C:\Users\Методист\Desktop\Новая папка\DSCN49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62" y="3412592"/>
            <a:ext cx="3659899" cy="274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етодист\Desktop\Новая папка\DSCN49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25" y="3356992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етодист\Desktop\Новая папка\DSCN49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71" y="116632"/>
            <a:ext cx="3491880" cy="26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956431" y="6181688"/>
            <a:ext cx="3240360" cy="417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dirty="0" smtClean="0"/>
              <a:t>Великий-малий</a:t>
            </a:r>
            <a:endParaRPr lang="uk-UA" sz="20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38037" y="5961198"/>
            <a:ext cx="3240360" cy="417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dirty="0" smtClean="0"/>
              <a:t>Подарунок для </a:t>
            </a:r>
            <a:r>
              <a:rPr lang="uk-UA" sz="2000" b="1" dirty="0" err="1" smtClean="0"/>
              <a:t>Хрюшки</a:t>
            </a:r>
            <a:endParaRPr lang="uk-UA" sz="2000" b="1" dirty="0"/>
          </a:p>
        </p:txBody>
      </p:sp>
      <p:pic>
        <p:nvPicPr>
          <p:cNvPr id="3" name="Picture 2" descr="C:\Users\Методист\Desktop\фото дьєнеш\DSCN49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38" y="78688"/>
            <a:ext cx="3359772" cy="265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62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14282" y="285728"/>
            <a:ext cx="4071966" cy="2857520"/>
            <a:chOff x="214282" y="285728"/>
            <a:chExt cx="4206756" cy="2974554"/>
          </a:xfrm>
        </p:grpSpPr>
        <p:pic>
          <p:nvPicPr>
            <p:cNvPr id="1027" name="Picture 3" descr="C:\Users\Оксана\AppData\Local\Temp\Rar$DIa0.597\0.page0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830383" y="-330373"/>
              <a:ext cx="2974554" cy="4206756"/>
            </a:xfrm>
            <a:prstGeom prst="rect">
              <a:avLst/>
            </a:prstGeom>
            <a:ln w="190500" cap="sq">
              <a:noFill/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extrusionClr>
                <a:srgbClr val="000000"/>
              </a:extrusionClr>
            </a:sp3d>
          </p:spPr>
        </p:pic>
        <p:sp>
          <p:nvSpPr>
            <p:cNvPr id="9" name="Прямоугольник 8"/>
            <p:cNvSpPr/>
            <p:nvPr/>
          </p:nvSpPr>
          <p:spPr>
            <a:xfrm>
              <a:off x="785786" y="428604"/>
              <a:ext cx="3071834" cy="571504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Блоки </a:t>
              </a:r>
              <a:r>
                <a:rPr lang="uk-UA" b="1" dirty="0" err="1" smtClean="0"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Дьєнеша</a:t>
              </a:r>
              <a:r>
                <a:rPr lang="uk-UA" b="1" dirty="0" smtClean="0">
                  <a:ln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 для малюків </a:t>
              </a:r>
              <a:endParaRPr lang="uk-UA" b="1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026" name="Picture 2" descr="C:\Users\Оксана\AppData\Local\Temp\Rar$DIa0.891\0.page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42852"/>
            <a:ext cx="3286116" cy="2323579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1029" name="Picture 5" descr="C:\Users\Оксана\AppData\Local\Temp\Rar$DIa0.949\0.page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267455" y="1262787"/>
            <a:ext cx="2323602" cy="3286148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1030" name="Picture 6" descr="C:\Users\Оксана\AppData\Local\Temp\Rar$DIa0.574\0.page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946247" y="2983447"/>
            <a:ext cx="2496049" cy="3530031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1031" name="Picture 7" descr="C:\Users\Оксана\AppData\Local\Temp\Rar$DIa0.428\0.page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216806" y="3712624"/>
            <a:ext cx="2424611" cy="342900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1028" name="Picture 4" descr="C:\Users\Оксана\AppData\Local\Temp\Rar$DIa0.582\0.page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848893" y="2937264"/>
            <a:ext cx="2374115" cy="3357586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Оксана\AppData\Local\Temp\Rar$DIa0.749\000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2166" b="5359"/>
          <a:stretch>
            <a:fillRect/>
          </a:stretch>
        </p:blipFill>
        <p:spPr bwMode="auto">
          <a:xfrm>
            <a:off x="3500430" y="785794"/>
            <a:ext cx="3143272" cy="2214578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2050" name="Picture 2" descr="C:\Users\Оксана\AppData\Local\Temp\Rar$DIa0.092\0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3553425" cy="250033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2052" name="Picture 4" descr="C:\Users\Оксана\AppData\Local\Temp\Rar$DIa0.128\00003.jpg"/>
          <p:cNvPicPr>
            <a:picLocks noChangeAspect="1" noChangeArrowheads="1"/>
          </p:cNvPicPr>
          <p:nvPr/>
        </p:nvPicPr>
        <p:blipFill>
          <a:blip r:embed="rId5" cstate="print"/>
          <a:srcRect t="6364" r="2326"/>
          <a:stretch>
            <a:fillRect/>
          </a:stretch>
        </p:blipFill>
        <p:spPr bwMode="auto">
          <a:xfrm rot="16200000">
            <a:off x="6337411" y="734897"/>
            <a:ext cx="3000398" cy="2102061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sp>
        <p:nvSpPr>
          <p:cNvPr id="11" name="Скругленный прямоугольник 10"/>
          <p:cNvSpPr/>
          <p:nvPr/>
        </p:nvSpPr>
        <p:spPr>
          <a:xfrm>
            <a:off x="1000100" y="1785926"/>
            <a:ext cx="2000264" cy="857256"/>
          </a:xfrm>
          <a:prstGeom prst="roundRect">
            <a:avLst/>
          </a:prstGeom>
          <a:solidFill>
            <a:srgbClr val="00DE6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3" name="Picture 5" descr="C:\Users\Оксана\AppData\Local\Temp\Rar$DIa0.766\00004.jpg"/>
          <p:cNvPicPr>
            <a:picLocks noChangeAspect="1" noChangeArrowheads="1"/>
          </p:cNvPicPr>
          <p:nvPr/>
        </p:nvPicPr>
        <p:blipFill>
          <a:blip r:embed="rId6" cstate="print"/>
          <a:srcRect r="2892" b="6061"/>
          <a:stretch>
            <a:fillRect/>
          </a:stretch>
        </p:blipFill>
        <p:spPr bwMode="auto">
          <a:xfrm>
            <a:off x="1857356" y="2143116"/>
            <a:ext cx="3143272" cy="2214578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2054" name="Picture 6" descr="C:\Users\Оксана\AppData\Local\Temp\Rar$DIa0.916\00005.jpg"/>
          <p:cNvPicPr>
            <a:picLocks noChangeAspect="1" noChangeArrowheads="1"/>
          </p:cNvPicPr>
          <p:nvPr/>
        </p:nvPicPr>
        <p:blipFill>
          <a:blip r:embed="rId7" cstate="print"/>
          <a:srcRect l="6779" t="2174"/>
          <a:stretch>
            <a:fillRect/>
          </a:stretch>
        </p:blipFill>
        <p:spPr bwMode="auto">
          <a:xfrm>
            <a:off x="285720" y="3786190"/>
            <a:ext cx="1983167" cy="2857496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2055" name="Picture 7" descr="C:\Users\Оксана\AppData\Local\Temp\Rar$DIa0.309\00006.jpg"/>
          <p:cNvPicPr>
            <a:picLocks noChangeAspect="1" noChangeArrowheads="1"/>
          </p:cNvPicPr>
          <p:nvPr/>
        </p:nvPicPr>
        <p:blipFill>
          <a:blip r:embed="rId8" cstate="print"/>
          <a:srcRect r="1735" b="6132"/>
          <a:stretch>
            <a:fillRect/>
          </a:stretch>
        </p:blipFill>
        <p:spPr bwMode="auto">
          <a:xfrm>
            <a:off x="2928926" y="4528297"/>
            <a:ext cx="3143272" cy="2186851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2056" name="Picture 8" descr="C:\Users\Оксана\AppData\Local\Temp\Rar$DIa0.747\00009.jpg"/>
          <p:cNvPicPr>
            <a:picLocks noChangeAspect="1" noChangeArrowheads="1"/>
          </p:cNvPicPr>
          <p:nvPr/>
        </p:nvPicPr>
        <p:blipFill>
          <a:blip r:embed="rId9" cstate="print"/>
          <a:srcRect l="2276" t="3125"/>
          <a:stretch>
            <a:fillRect/>
          </a:stretch>
        </p:blipFill>
        <p:spPr bwMode="auto">
          <a:xfrm>
            <a:off x="5929322" y="3500438"/>
            <a:ext cx="3067323" cy="2214554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642910" y="428604"/>
            <a:ext cx="7929618" cy="5857916"/>
            <a:chOff x="500034" y="428604"/>
            <a:chExt cx="7929618" cy="5857916"/>
          </a:xfrm>
        </p:grpSpPr>
        <p:pic>
          <p:nvPicPr>
            <p:cNvPr id="2" name="Picture 3" descr="C:\Documents and Settings\Татьяна\Рабочий стол\для работы\МО\809_7.jpg"/>
            <p:cNvPicPr>
              <a:picLocks noChangeAspect="1" noChangeArrowheads="1"/>
            </p:cNvPicPr>
            <p:nvPr/>
          </p:nvPicPr>
          <p:blipFill>
            <a:blip r:embed="rId2" cstate="print"/>
            <a:srcRect l="1724" t="2299" r="2586" b="3448"/>
            <a:stretch>
              <a:fillRect/>
            </a:stretch>
          </p:blipFill>
          <p:spPr bwMode="auto">
            <a:xfrm>
              <a:off x="500034" y="428604"/>
              <a:ext cx="7929618" cy="585791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6146" name="Picture 2" descr="http://s58.radikal.ru/i160/1209/a6/e6b2c329cd28.jpg"/>
            <p:cNvPicPr>
              <a:picLocks noChangeAspect="1" noChangeArrowheads="1"/>
            </p:cNvPicPr>
            <p:nvPr/>
          </p:nvPicPr>
          <p:blipFill>
            <a:blip r:embed="rId3"/>
            <a:srcRect l="25568" r="1380"/>
            <a:stretch>
              <a:fillRect/>
            </a:stretch>
          </p:blipFill>
          <p:spPr bwMode="auto">
            <a:xfrm flipH="1">
              <a:off x="733599" y="1571612"/>
              <a:ext cx="1480947" cy="2027254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6000760" y="714356"/>
              <a:ext cx="2143140" cy="17859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6150" name="Picture 6" descr="http://kira-scrap.ru/KATALOG/MULTY_INOSTR/1/0_8da6e_d24da8af_M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00760" y="785794"/>
              <a:ext cx="1813573" cy="2000264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5072066" y="4786322"/>
              <a:ext cx="1500198" cy="12858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52" name="Picture 8" descr="http://img-fotki.yandex.ru/get/5309/28257045.680/0_72af2_b9a0672a_L.jpg"/>
            <p:cNvPicPr>
              <a:picLocks noChangeAspect="1" noChangeArrowheads="1"/>
            </p:cNvPicPr>
            <p:nvPr/>
          </p:nvPicPr>
          <p:blipFill>
            <a:blip r:embed="rId5" cstate="print"/>
            <a:srcRect l="10783" t="17972" r="2954" b="20925"/>
            <a:stretch>
              <a:fillRect/>
            </a:stretch>
          </p:blipFill>
          <p:spPr bwMode="auto">
            <a:xfrm>
              <a:off x="5072066" y="4714884"/>
              <a:ext cx="1714512" cy="121444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1608</TotalTime>
  <Words>164</Words>
  <Application>Microsoft Office PowerPoint</Application>
  <PresentationFormat>Экран (4:3)</PresentationFormat>
  <Paragraphs>44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Загальна характеристика логічних блоків Дьєнеша</vt:lpstr>
      <vt:lpstr> “Логічні постаті” (Фідлер М.) “Логічні кубики” (Копилов Р.) “Логічні блоки” (Столяр А.)</vt:lpstr>
      <vt:lpstr>У сучасній практиці роботи з дітьми у дитячому садку та початковій школі використовують два види логічного дидактичного матеріалу:</vt:lpstr>
      <vt:lpstr>Блоки Дьєнеша</vt:lpstr>
      <vt:lpstr>Презентация PowerPoint</vt:lpstr>
      <vt:lpstr>Почастуй звірят</vt:lpstr>
      <vt:lpstr>Презентация PowerPoint</vt:lpstr>
      <vt:lpstr>Презентация PowerPoint</vt:lpstr>
      <vt:lpstr>Презентация PowerPoint</vt:lpstr>
      <vt:lpstr>Презентация PowerPoint</vt:lpstr>
      <vt:lpstr>Знаки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Інновації  у формуванні логіко-математичної компетентності дошкільників</dc:title>
  <dc:creator>My</dc:creator>
  <cp:lastModifiedBy>Admin</cp:lastModifiedBy>
  <cp:revision>165</cp:revision>
  <dcterms:created xsi:type="dcterms:W3CDTF">2014-01-04T19:53:28Z</dcterms:created>
  <dcterms:modified xsi:type="dcterms:W3CDTF">2017-11-13T16:43:44Z</dcterms:modified>
</cp:coreProperties>
</file>