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3" r:id="rId4"/>
    <p:sldId id="261" r:id="rId5"/>
    <p:sldId id="268" r:id="rId6"/>
    <p:sldId id="275" r:id="rId7"/>
    <p:sldId id="266" r:id="rId8"/>
    <p:sldId id="277" r:id="rId9"/>
    <p:sldId id="278" r:id="rId10"/>
    <p:sldId id="279" r:id="rId11"/>
    <p:sldId id="280" r:id="rId12"/>
    <p:sldId id="281" r:id="rId13"/>
    <p:sldId id="259" r:id="rId14"/>
    <p:sldId id="276" r:id="rId15"/>
    <p:sldId id="260" r:id="rId16"/>
    <p:sldId id="274" r:id="rId17"/>
    <p:sldId id="263" r:id="rId18"/>
    <p:sldId id="282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03BE-287C-4A4F-A7B6-633F91AD87D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67A1-6D8F-4001-94BA-BB46C60D3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797DA-240E-45A6-86A6-93B81ECD5A43}" type="datetimeFigureOut">
              <a:rPr lang="uk-UA" smtClean="0"/>
              <a:t>13.11.2017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8586-FB53-4954-A4D8-A3E9F79930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8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8586-FB53-4954-A4D8-A3E9F799302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96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8029572" cy="171451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Класифікація геометричних фігур за </a:t>
            </a:r>
            <a:r>
              <a:rPr lang="uk-UA" dirty="0" err="1" smtClean="0"/>
              <a:t>Золтаном</a:t>
            </a:r>
            <a:r>
              <a:rPr lang="uk-UA" dirty="0" smtClean="0"/>
              <a:t> </a:t>
            </a:r>
            <a:r>
              <a:rPr lang="uk-UA" dirty="0" err="1" smtClean="0"/>
              <a:t>Дьєнешем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Content Placeholder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2143116"/>
            <a:ext cx="4005270" cy="295054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/>
          </p:cNvSpPr>
          <p:nvPr/>
        </p:nvSpPr>
        <p:spPr>
          <a:xfrm>
            <a:off x="1285852" y="214290"/>
            <a:ext cx="6572296" cy="77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Якої фігури не вистачає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6983" t="58847" r="46997" b="14175"/>
          <a:stretch>
            <a:fillRect/>
          </a:stretch>
        </p:blipFill>
        <p:spPr bwMode="auto">
          <a:xfrm>
            <a:off x="2928926" y="3857628"/>
            <a:ext cx="3071802" cy="25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 l="26064" t="27835" r="46392" b="43473"/>
          <a:stretch>
            <a:fillRect/>
          </a:stretch>
        </p:blipFill>
        <p:spPr bwMode="auto">
          <a:xfrm>
            <a:off x="2786050" y="1071546"/>
            <a:ext cx="3286148" cy="26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/>
          </p:cNvSpPr>
          <p:nvPr/>
        </p:nvSpPr>
        <p:spPr>
          <a:xfrm>
            <a:off x="1285852" y="654016"/>
            <a:ext cx="6572296" cy="77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Побудуй доріжку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57356" y="1857364"/>
            <a:ext cx="5357850" cy="3786214"/>
            <a:chOff x="1285852" y="1285860"/>
            <a:chExt cx="4643470" cy="30003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285852" y="3000372"/>
              <a:ext cx="4643470" cy="1285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5852" y="1285860"/>
              <a:ext cx="4643470" cy="1285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2500298" y="1571612"/>
              <a:ext cx="857256" cy="67151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1500166" y="1585902"/>
              <a:ext cx="642942" cy="557214"/>
            </a:xfrm>
            <a:prstGeom prst="triangle">
              <a:avLst>
                <a:gd name="adj" fmla="val 48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10" name="Рисунок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6182" y="1490653"/>
              <a:ext cx="714380" cy="795339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571612"/>
              <a:ext cx="857256" cy="65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04" y="3286124"/>
              <a:ext cx="714380" cy="700090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13" name="Рисунок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3357562"/>
              <a:ext cx="785818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628" y="3286124"/>
              <a:ext cx="514350" cy="742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2643174" y="3357562"/>
              <a:ext cx="785818" cy="671514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1538" y="235743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1.</a:t>
            </a:r>
            <a:endParaRPr lang="uk-UA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76" y="450057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2.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/>
          </p:cNvSpPr>
          <p:nvPr/>
        </p:nvSpPr>
        <p:spPr>
          <a:xfrm>
            <a:off x="1285852" y="500042"/>
            <a:ext cx="6572296" cy="77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 із запереченнями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4" descr="http://img0.liveinternet.ru/images/attach/c/0/112/542/112542786_4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85860"/>
            <a:ext cx="3059103" cy="353440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31" t="52174" r="75519" b="33696"/>
          <a:stretch>
            <a:fillRect/>
          </a:stretch>
        </p:blipFill>
        <p:spPr bwMode="auto">
          <a:xfrm>
            <a:off x="3071802" y="5429264"/>
            <a:ext cx="1000132" cy="10001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3346" t="67392" r="5923" b="18478"/>
          <a:stretch>
            <a:fillRect/>
          </a:stretch>
        </p:blipFill>
        <p:spPr bwMode="auto">
          <a:xfrm>
            <a:off x="4643438" y="5429264"/>
            <a:ext cx="1071570" cy="9950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flipV="1">
            <a:off x="1357290" y="571480"/>
            <a:ext cx="2071703" cy="15001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071678"/>
            <a:ext cx="1785951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571472" y="20002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286116" y="200024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57200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500299" y="457200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tem.gif"/>
          <p:cNvPicPr>
            <a:picLocks noChangeAspect="1"/>
          </p:cNvPicPr>
          <p:nvPr/>
        </p:nvPicPr>
        <p:blipFill>
          <a:blip r:embed="rId2" cstate="print"/>
          <a:srcRect l="51351" t="1822" r="29730" b="87248"/>
          <a:stretch>
            <a:fillRect/>
          </a:stretch>
        </p:blipFill>
        <p:spPr>
          <a:xfrm>
            <a:off x="1714480" y="642918"/>
            <a:ext cx="500067" cy="428628"/>
          </a:xfrm>
          <a:prstGeom prst="rect">
            <a:avLst/>
          </a:prstGeom>
        </p:spPr>
      </p:pic>
      <p:pic>
        <p:nvPicPr>
          <p:cNvPr id="10" name="Рисунок 9" descr="tem.gif"/>
          <p:cNvPicPr>
            <a:picLocks noChangeAspect="1"/>
          </p:cNvPicPr>
          <p:nvPr/>
        </p:nvPicPr>
        <p:blipFill>
          <a:blip r:embed="rId2" cstate="print"/>
          <a:srcRect l="27447" t="68767" r="52147" b="19008"/>
          <a:stretch>
            <a:fillRect/>
          </a:stretch>
        </p:blipFill>
        <p:spPr>
          <a:xfrm>
            <a:off x="2214545" y="857233"/>
            <a:ext cx="339331" cy="301627"/>
          </a:xfrm>
          <a:prstGeom prst="rect">
            <a:avLst/>
          </a:prstGeom>
        </p:spPr>
      </p:pic>
      <p:pic>
        <p:nvPicPr>
          <p:cNvPr id="11" name="Рисунок 10" descr="tem.gif"/>
          <p:cNvPicPr>
            <a:picLocks noChangeAspect="1"/>
          </p:cNvPicPr>
          <p:nvPr/>
        </p:nvPicPr>
        <p:blipFill>
          <a:blip r:embed="rId2" cstate="print"/>
          <a:srcRect l="27692" t="36292" r="52307" b="52302"/>
          <a:stretch>
            <a:fillRect/>
          </a:stretch>
        </p:blipFill>
        <p:spPr>
          <a:xfrm>
            <a:off x="2143108" y="1214423"/>
            <a:ext cx="506560" cy="428627"/>
          </a:xfrm>
          <a:prstGeom prst="rect">
            <a:avLst/>
          </a:prstGeom>
        </p:spPr>
      </p:pic>
      <p:pic>
        <p:nvPicPr>
          <p:cNvPr id="12" name="Рисунок 11" descr="tem.gif"/>
          <p:cNvPicPr>
            <a:picLocks noChangeAspect="1"/>
          </p:cNvPicPr>
          <p:nvPr/>
        </p:nvPicPr>
        <p:blipFill>
          <a:blip r:embed="rId2" cstate="print"/>
          <a:srcRect l="51351" r="29730" b="87248"/>
          <a:stretch>
            <a:fillRect/>
          </a:stretch>
        </p:blipFill>
        <p:spPr>
          <a:xfrm>
            <a:off x="1785917" y="2285992"/>
            <a:ext cx="500067" cy="500066"/>
          </a:xfrm>
          <a:prstGeom prst="rect">
            <a:avLst/>
          </a:prstGeom>
        </p:spPr>
      </p:pic>
      <p:pic>
        <p:nvPicPr>
          <p:cNvPr id="13" name="Рисунок 12" descr="tem.gif"/>
          <p:cNvPicPr>
            <a:picLocks noChangeAspect="1"/>
          </p:cNvPicPr>
          <p:nvPr/>
        </p:nvPicPr>
        <p:blipFill>
          <a:blip r:embed="rId2" cstate="print"/>
          <a:srcRect l="27447" t="68767" r="52147" b="19008"/>
          <a:stretch>
            <a:fillRect/>
          </a:stretch>
        </p:blipFill>
        <p:spPr>
          <a:xfrm>
            <a:off x="1857357" y="4643447"/>
            <a:ext cx="348260" cy="309565"/>
          </a:xfrm>
          <a:prstGeom prst="rect">
            <a:avLst/>
          </a:prstGeom>
        </p:spPr>
      </p:pic>
      <p:pic>
        <p:nvPicPr>
          <p:cNvPr id="14" name="Рисунок 13" descr="tem.gif"/>
          <p:cNvPicPr>
            <a:picLocks noChangeAspect="1"/>
          </p:cNvPicPr>
          <p:nvPr/>
        </p:nvPicPr>
        <p:blipFill>
          <a:blip r:embed="rId2" cstate="print"/>
          <a:srcRect l="27447" t="68767" r="52147" b="19008"/>
          <a:stretch>
            <a:fillRect/>
          </a:stretch>
        </p:blipFill>
        <p:spPr>
          <a:xfrm>
            <a:off x="2786051" y="4643447"/>
            <a:ext cx="348260" cy="309565"/>
          </a:xfrm>
          <a:prstGeom prst="rect">
            <a:avLst/>
          </a:prstGeom>
        </p:spPr>
      </p:pic>
      <p:pic>
        <p:nvPicPr>
          <p:cNvPr id="16" name="Рисунок 15" descr="tem.gif"/>
          <p:cNvPicPr>
            <a:picLocks noChangeAspect="1"/>
          </p:cNvPicPr>
          <p:nvPr/>
        </p:nvPicPr>
        <p:blipFill>
          <a:blip r:embed="rId2" cstate="print"/>
          <a:srcRect l="55385" t="18665" r="30769" b="67855"/>
          <a:stretch>
            <a:fillRect/>
          </a:stretch>
        </p:blipFill>
        <p:spPr>
          <a:xfrm>
            <a:off x="2643175" y="674668"/>
            <a:ext cx="373676" cy="539754"/>
          </a:xfrm>
          <a:prstGeom prst="rect">
            <a:avLst/>
          </a:prstGeom>
        </p:spPr>
      </p:pic>
      <p:pic>
        <p:nvPicPr>
          <p:cNvPr id="17" name="Рисунок 16" descr="tem.gif"/>
          <p:cNvPicPr>
            <a:picLocks noChangeAspect="1"/>
          </p:cNvPicPr>
          <p:nvPr/>
        </p:nvPicPr>
        <p:blipFill>
          <a:blip r:embed="rId2" cstate="print"/>
          <a:srcRect l="84615" t="18665" r="7693" b="67855"/>
          <a:stretch>
            <a:fillRect/>
          </a:stretch>
        </p:blipFill>
        <p:spPr>
          <a:xfrm>
            <a:off x="1928794" y="2928935"/>
            <a:ext cx="302239" cy="785818"/>
          </a:xfrm>
          <a:prstGeom prst="rect">
            <a:avLst/>
          </a:prstGeom>
        </p:spPr>
      </p:pic>
      <p:pic>
        <p:nvPicPr>
          <p:cNvPr id="18" name="Рисунок 17" descr="tem.gif"/>
          <p:cNvPicPr>
            <a:picLocks noChangeAspect="1"/>
          </p:cNvPicPr>
          <p:nvPr/>
        </p:nvPicPr>
        <p:blipFill>
          <a:blip r:embed="rId2" cstate="print"/>
          <a:srcRect l="53846" t="68437" r="27692" b="20157"/>
          <a:stretch>
            <a:fillRect/>
          </a:stretch>
        </p:blipFill>
        <p:spPr>
          <a:xfrm>
            <a:off x="2428860" y="2428868"/>
            <a:ext cx="467595" cy="428628"/>
          </a:xfrm>
          <a:prstGeom prst="rect">
            <a:avLst/>
          </a:prstGeom>
        </p:spPr>
      </p:pic>
      <p:pic>
        <p:nvPicPr>
          <p:cNvPr id="19" name="Рисунок 18" descr="tem.gif"/>
          <p:cNvPicPr>
            <a:picLocks noChangeAspect="1"/>
          </p:cNvPicPr>
          <p:nvPr/>
        </p:nvPicPr>
        <p:blipFill>
          <a:blip r:embed="rId2" cstate="print"/>
          <a:srcRect l="80000" t="39403" r="3077" b="53338"/>
          <a:stretch>
            <a:fillRect/>
          </a:stretch>
        </p:blipFill>
        <p:spPr>
          <a:xfrm>
            <a:off x="2428860" y="3143248"/>
            <a:ext cx="571504" cy="363684"/>
          </a:xfrm>
          <a:prstGeom prst="rect">
            <a:avLst/>
          </a:prstGeom>
        </p:spPr>
      </p:pic>
      <p:pic>
        <p:nvPicPr>
          <p:cNvPr id="20" name="Рисунок 19" descr="tem.gif"/>
          <p:cNvPicPr>
            <a:picLocks noChangeAspect="1"/>
          </p:cNvPicPr>
          <p:nvPr/>
        </p:nvPicPr>
        <p:blipFill>
          <a:blip r:embed="rId2" cstate="print"/>
          <a:srcRect l="4615" t="37329" r="81539" b="53338"/>
          <a:stretch>
            <a:fillRect/>
          </a:stretch>
        </p:blipFill>
        <p:spPr>
          <a:xfrm>
            <a:off x="3571868" y="2643182"/>
            <a:ext cx="214315" cy="214314"/>
          </a:xfrm>
          <a:prstGeom prst="rect">
            <a:avLst/>
          </a:prstGeom>
        </p:spPr>
      </p:pic>
      <p:pic>
        <p:nvPicPr>
          <p:cNvPr id="21" name="Рисунок 20" descr="tem.gif"/>
          <p:cNvPicPr>
            <a:picLocks noChangeAspect="1"/>
          </p:cNvPicPr>
          <p:nvPr/>
        </p:nvPicPr>
        <p:blipFill>
          <a:blip r:embed="rId2" cstate="print"/>
          <a:srcRect l="27447" t="68767" r="52147" b="19008"/>
          <a:stretch>
            <a:fillRect/>
          </a:stretch>
        </p:blipFill>
        <p:spPr>
          <a:xfrm>
            <a:off x="3571869" y="2071679"/>
            <a:ext cx="348260" cy="309565"/>
          </a:xfrm>
          <a:prstGeom prst="rect">
            <a:avLst/>
          </a:prstGeom>
        </p:spPr>
      </p:pic>
      <p:pic>
        <p:nvPicPr>
          <p:cNvPr id="22" name="Рисунок 21" descr="tem.gif"/>
          <p:cNvPicPr>
            <a:picLocks noChangeAspect="1"/>
          </p:cNvPicPr>
          <p:nvPr/>
        </p:nvPicPr>
        <p:blipFill>
          <a:blip r:embed="rId2" cstate="print"/>
          <a:srcRect l="84615" t="18665" r="7693" b="67855"/>
          <a:stretch>
            <a:fillRect/>
          </a:stretch>
        </p:blipFill>
        <p:spPr>
          <a:xfrm>
            <a:off x="3428993" y="2214554"/>
            <a:ext cx="164857" cy="428628"/>
          </a:xfrm>
          <a:prstGeom prst="rect">
            <a:avLst/>
          </a:prstGeom>
        </p:spPr>
      </p:pic>
      <p:pic>
        <p:nvPicPr>
          <p:cNvPr id="23" name="Рисунок 22" descr="tem.gif"/>
          <p:cNvPicPr>
            <a:picLocks noChangeAspect="1"/>
          </p:cNvPicPr>
          <p:nvPr/>
        </p:nvPicPr>
        <p:blipFill>
          <a:blip r:embed="rId2" cstate="print"/>
          <a:srcRect l="81538" t="4147" r="3077" b="86520"/>
          <a:stretch>
            <a:fillRect/>
          </a:stretch>
        </p:blipFill>
        <p:spPr>
          <a:xfrm>
            <a:off x="3786184" y="2421725"/>
            <a:ext cx="333377" cy="300040"/>
          </a:xfrm>
          <a:prstGeom prst="rect">
            <a:avLst/>
          </a:prstGeom>
        </p:spPr>
      </p:pic>
      <p:pic>
        <p:nvPicPr>
          <p:cNvPr id="24" name="Рисунок 23" descr="tem.gif"/>
          <p:cNvPicPr>
            <a:picLocks noChangeAspect="1"/>
          </p:cNvPicPr>
          <p:nvPr/>
        </p:nvPicPr>
        <p:blipFill>
          <a:blip r:embed="rId2" cstate="print"/>
          <a:srcRect l="81538" t="4147" r="3077" b="86520"/>
          <a:stretch>
            <a:fillRect/>
          </a:stretch>
        </p:blipFill>
        <p:spPr>
          <a:xfrm>
            <a:off x="1071540" y="2214555"/>
            <a:ext cx="333377" cy="300040"/>
          </a:xfrm>
          <a:prstGeom prst="rect">
            <a:avLst/>
          </a:prstGeom>
        </p:spPr>
      </p:pic>
      <p:pic>
        <p:nvPicPr>
          <p:cNvPr id="25" name="Рисунок 24" descr="tem.gif"/>
          <p:cNvPicPr>
            <a:picLocks noChangeAspect="1"/>
          </p:cNvPicPr>
          <p:nvPr/>
        </p:nvPicPr>
        <p:blipFill>
          <a:blip r:embed="rId2" cstate="print"/>
          <a:srcRect l="55385" t="18665" r="30769" b="67855"/>
          <a:stretch>
            <a:fillRect/>
          </a:stretch>
        </p:blipFill>
        <p:spPr>
          <a:xfrm>
            <a:off x="835243" y="2143116"/>
            <a:ext cx="252781" cy="365128"/>
          </a:xfrm>
          <a:prstGeom prst="rect">
            <a:avLst/>
          </a:prstGeom>
        </p:spPr>
      </p:pic>
      <p:pic>
        <p:nvPicPr>
          <p:cNvPr id="26" name="Рисунок 25" descr="tem.gif"/>
          <p:cNvPicPr>
            <a:picLocks noChangeAspect="1"/>
          </p:cNvPicPr>
          <p:nvPr/>
        </p:nvPicPr>
        <p:blipFill>
          <a:blip r:embed="rId2" cstate="print"/>
          <a:srcRect l="4615" t="37329" r="81539" b="53338"/>
          <a:stretch>
            <a:fillRect/>
          </a:stretch>
        </p:blipFill>
        <p:spPr>
          <a:xfrm>
            <a:off x="1214413" y="2500306"/>
            <a:ext cx="214315" cy="214314"/>
          </a:xfrm>
          <a:prstGeom prst="rect">
            <a:avLst/>
          </a:prstGeom>
        </p:spPr>
      </p:pic>
      <p:pic>
        <p:nvPicPr>
          <p:cNvPr id="27" name="Рисунок 26" descr="tem.gif"/>
          <p:cNvPicPr>
            <a:picLocks noChangeAspect="1"/>
          </p:cNvPicPr>
          <p:nvPr/>
        </p:nvPicPr>
        <p:blipFill>
          <a:blip r:embed="rId2" cstate="print"/>
          <a:srcRect l="3195" t="68909" r="77636" b="18171"/>
          <a:stretch>
            <a:fillRect/>
          </a:stretch>
        </p:blipFill>
        <p:spPr>
          <a:xfrm>
            <a:off x="857224" y="2500306"/>
            <a:ext cx="285752" cy="285752"/>
          </a:xfrm>
          <a:prstGeom prst="rect">
            <a:avLst/>
          </a:prstGeom>
        </p:spPr>
      </p:pic>
      <p:pic>
        <p:nvPicPr>
          <p:cNvPr id="28" name="Рисунок 27" descr="tem.gif"/>
          <p:cNvPicPr>
            <a:picLocks noChangeAspect="1"/>
          </p:cNvPicPr>
          <p:nvPr/>
        </p:nvPicPr>
        <p:blipFill>
          <a:blip r:embed="rId2" cstate="print"/>
          <a:srcRect l="84615" t="18665" r="7693" b="67855"/>
          <a:stretch>
            <a:fillRect/>
          </a:stretch>
        </p:blipFill>
        <p:spPr>
          <a:xfrm>
            <a:off x="2571737" y="4643446"/>
            <a:ext cx="164857" cy="428628"/>
          </a:xfrm>
          <a:prstGeom prst="rect">
            <a:avLst/>
          </a:prstGeom>
        </p:spPr>
      </p:pic>
      <p:pic>
        <p:nvPicPr>
          <p:cNvPr id="30" name="Рисунок 29" descr="tem.gif"/>
          <p:cNvPicPr>
            <a:picLocks noChangeAspect="1"/>
          </p:cNvPicPr>
          <p:nvPr/>
        </p:nvPicPr>
        <p:blipFill>
          <a:blip r:embed="rId2" cstate="print"/>
          <a:srcRect l="81538" t="4147" r="3077" b="86520"/>
          <a:stretch>
            <a:fillRect/>
          </a:stretch>
        </p:blipFill>
        <p:spPr>
          <a:xfrm>
            <a:off x="2571737" y="5072075"/>
            <a:ext cx="333377" cy="300040"/>
          </a:xfrm>
          <a:prstGeom prst="rect">
            <a:avLst/>
          </a:prstGeom>
        </p:spPr>
      </p:pic>
      <p:pic>
        <p:nvPicPr>
          <p:cNvPr id="31" name="Рисунок 30" descr="tem.gif"/>
          <p:cNvPicPr>
            <a:picLocks noChangeAspect="1"/>
          </p:cNvPicPr>
          <p:nvPr/>
        </p:nvPicPr>
        <p:blipFill>
          <a:blip r:embed="rId2" cstate="print"/>
          <a:srcRect l="81538" t="4147" r="3077" b="86520"/>
          <a:stretch>
            <a:fillRect/>
          </a:stretch>
        </p:blipFill>
        <p:spPr>
          <a:xfrm>
            <a:off x="1500168" y="4643447"/>
            <a:ext cx="333377" cy="300040"/>
          </a:xfrm>
          <a:prstGeom prst="rect">
            <a:avLst/>
          </a:prstGeom>
        </p:spPr>
      </p:pic>
      <p:pic>
        <p:nvPicPr>
          <p:cNvPr id="32" name="Рисунок 31" descr="tem.gif"/>
          <p:cNvPicPr>
            <a:picLocks noChangeAspect="1"/>
          </p:cNvPicPr>
          <p:nvPr/>
        </p:nvPicPr>
        <p:blipFill>
          <a:blip r:embed="rId2" cstate="print"/>
          <a:srcRect l="55385" t="18665" r="30769" b="67855"/>
          <a:stretch>
            <a:fillRect/>
          </a:stretch>
        </p:blipFill>
        <p:spPr>
          <a:xfrm>
            <a:off x="1571604" y="5000636"/>
            <a:ext cx="302239" cy="436566"/>
          </a:xfrm>
          <a:prstGeom prst="rect">
            <a:avLst/>
          </a:prstGeom>
        </p:spPr>
      </p:pic>
      <p:pic>
        <p:nvPicPr>
          <p:cNvPr id="33" name="Рисунок 32" descr="tem.gif"/>
          <p:cNvPicPr>
            <a:picLocks noChangeAspect="1"/>
          </p:cNvPicPr>
          <p:nvPr/>
        </p:nvPicPr>
        <p:blipFill>
          <a:blip r:embed="rId2" cstate="print"/>
          <a:srcRect l="56296" t="37944" r="31194" b="53624"/>
          <a:stretch>
            <a:fillRect/>
          </a:stretch>
        </p:blipFill>
        <p:spPr>
          <a:xfrm>
            <a:off x="1928795" y="5072074"/>
            <a:ext cx="285752" cy="285752"/>
          </a:xfrm>
          <a:prstGeom prst="rect">
            <a:avLst/>
          </a:prstGeom>
        </p:spPr>
      </p:pic>
      <p:pic>
        <p:nvPicPr>
          <p:cNvPr id="34" name="Рисунок 33" descr="tem.gif"/>
          <p:cNvPicPr>
            <a:picLocks noChangeAspect="1"/>
          </p:cNvPicPr>
          <p:nvPr/>
        </p:nvPicPr>
        <p:blipFill>
          <a:blip r:embed="rId2" cstate="print"/>
          <a:srcRect l="56296" t="37944" r="31194" b="53624"/>
          <a:stretch>
            <a:fillRect/>
          </a:stretch>
        </p:blipFill>
        <p:spPr>
          <a:xfrm>
            <a:off x="2928927" y="5072074"/>
            <a:ext cx="285752" cy="285752"/>
          </a:xfrm>
          <a:prstGeom prst="rect">
            <a:avLst/>
          </a:prstGeom>
        </p:spPr>
      </p:pic>
      <p:sp>
        <p:nvSpPr>
          <p:cNvPr id="35" name="Равнобедренный треугольник 34"/>
          <p:cNvSpPr/>
          <p:nvPr/>
        </p:nvSpPr>
        <p:spPr>
          <a:xfrm flipV="1">
            <a:off x="6072198" y="571480"/>
            <a:ext cx="2071703" cy="150019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>
            <a:off x="6215074" y="2071678"/>
            <a:ext cx="1785951" cy="23574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5286380" y="2000240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8001024" y="200024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143636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/>
          <p:cNvSpPr/>
          <p:nvPr/>
        </p:nvSpPr>
        <p:spPr>
          <a:xfrm>
            <a:off x="7215207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Татьяна\Рабочий стол\для работы\МО\1453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996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3500462" cy="571504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Йшов  ведмедик по медок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Татьяна\Рабочий стол\для работы\МО\1150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888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3500462" cy="35716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Транспорт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85984" y="1928802"/>
            <a:ext cx="1714512" cy="16430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1500166" y="2500306"/>
            <a:ext cx="1714512" cy="1643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1071538" y="3571876"/>
            <a:ext cx="1714512" cy="164307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м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43636" y="2071678"/>
            <a:ext cx="1033456" cy="142303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214554"/>
            <a:ext cx="1117617" cy="131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s (15).jpg"/>
          <p:cNvPicPr>
            <a:picLocks noChangeAspect="1"/>
          </p:cNvPicPr>
          <p:nvPr/>
        </p:nvPicPr>
        <p:blipFill>
          <a:blip r:embed="rId4" cstate="print"/>
          <a:srcRect l="6667" t="16667" b="16666"/>
          <a:stretch>
            <a:fillRect/>
          </a:stretch>
        </p:blipFill>
        <p:spPr>
          <a:xfrm>
            <a:off x="6500826" y="3714752"/>
            <a:ext cx="1671631" cy="119403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Допоміжний матеріал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5857892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Обручі-круги Ейлера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5786454"/>
            <a:ext cx="210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Іграшки-персонажі</a:t>
            </a:r>
            <a:endParaRPr lang="uk-UA" b="1" dirty="0"/>
          </a:p>
        </p:txBody>
      </p:sp>
      <p:sp>
        <p:nvSpPr>
          <p:cNvPr id="11" name="Овал 10"/>
          <p:cNvSpPr/>
          <p:nvPr/>
        </p:nvSpPr>
        <p:spPr>
          <a:xfrm>
            <a:off x="2714612" y="3071810"/>
            <a:ext cx="1714512" cy="164307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220_1.jpg"/>
          <p:cNvPicPr>
            <a:picLocks noChangeAspect="1"/>
          </p:cNvPicPr>
          <p:nvPr/>
        </p:nvPicPr>
        <p:blipFill>
          <a:blip r:embed="rId2" cstate="print"/>
          <a:srcRect t="8234" r="1770"/>
          <a:stretch>
            <a:fillRect/>
          </a:stretch>
        </p:blipFill>
        <p:spPr>
          <a:xfrm>
            <a:off x="1" y="3929067"/>
            <a:ext cx="4143372" cy="292893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1831997" cy="21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256"/>
            <a:ext cx="2357423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ages (15).jpg"/>
          <p:cNvPicPr>
            <a:picLocks noChangeAspect="1"/>
          </p:cNvPicPr>
          <p:nvPr/>
        </p:nvPicPr>
        <p:blipFill>
          <a:blip r:embed="rId5" cstate="print"/>
          <a:srcRect l="6667" t="16667" b="16666"/>
          <a:stretch>
            <a:fillRect/>
          </a:stretch>
        </p:blipFill>
        <p:spPr>
          <a:xfrm>
            <a:off x="6500827" y="428604"/>
            <a:ext cx="2600324" cy="1857388"/>
          </a:xfrm>
          <a:prstGeom prst="rect">
            <a:avLst/>
          </a:prstGeom>
        </p:spPr>
      </p:pic>
      <p:pic>
        <p:nvPicPr>
          <p:cNvPr id="16" name="Рисунок 15" descr="tem.gif"/>
          <p:cNvPicPr>
            <a:picLocks noChangeAspect="1"/>
          </p:cNvPicPr>
          <p:nvPr/>
        </p:nvPicPr>
        <p:blipFill>
          <a:blip r:embed="rId6" cstate="print"/>
          <a:srcRect l="81538" t="4147" r="3077" b="86520"/>
          <a:stretch>
            <a:fillRect/>
          </a:stretch>
        </p:blipFill>
        <p:spPr>
          <a:xfrm>
            <a:off x="6072197" y="5929330"/>
            <a:ext cx="714379" cy="642942"/>
          </a:xfrm>
          <a:prstGeom prst="rect">
            <a:avLst/>
          </a:prstGeom>
        </p:spPr>
      </p:pic>
      <p:pic>
        <p:nvPicPr>
          <p:cNvPr id="17" name="Рисунок 16" descr="tem.gif"/>
          <p:cNvPicPr>
            <a:picLocks noChangeAspect="1"/>
          </p:cNvPicPr>
          <p:nvPr/>
        </p:nvPicPr>
        <p:blipFill>
          <a:blip r:embed="rId6" cstate="print"/>
          <a:srcRect l="55385" t="18665" r="30769" b="67855"/>
          <a:stretch>
            <a:fillRect/>
          </a:stretch>
        </p:blipFill>
        <p:spPr>
          <a:xfrm>
            <a:off x="1357291" y="214290"/>
            <a:ext cx="544011" cy="785794"/>
          </a:xfrm>
          <a:prstGeom prst="rect">
            <a:avLst/>
          </a:prstGeom>
        </p:spPr>
      </p:pic>
      <p:pic>
        <p:nvPicPr>
          <p:cNvPr id="18" name="Рисунок 17" descr="tem.gif"/>
          <p:cNvPicPr>
            <a:picLocks noChangeAspect="1"/>
          </p:cNvPicPr>
          <p:nvPr/>
        </p:nvPicPr>
        <p:blipFill>
          <a:blip r:embed="rId6" cstate="print"/>
          <a:srcRect l="4615" t="37329" r="81539" b="53338"/>
          <a:stretch>
            <a:fillRect/>
          </a:stretch>
        </p:blipFill>
        <p:spPr>
          <a:xfrm>
            <a:off x="6143637" y="214290"/>
            <a:ext cx="428628" cy="428628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2928927" y="1714489"/>
            <a:ext cx="2857520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1857356" y="428605"/>
            <a:ext cx="2857520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3643307" y="571480"/>
            <a:ext cx="2857520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16111 C -0.07812 0.14699 -0.12674 0.13333 -0.16076 0.13148 C -0.19462 0.12963 -0.2026 0.15926 -0.23385 0.15 C -0.26493 0.14097 -0.34062 0.09583 -0.3474 0.07685 C -0.35417 0.05764 -0.28177 0.04583 -0.27569 0.03588 C -0.26962 0.0257 -0.30486 0.01968 -0.31094 0.0166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714620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8457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Ознайомити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формою, кольором, розміром,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товщиною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об’єктів;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Розвивати  просторові уявлення; 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Розвивати логічне мислення, уявлення про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операції з множинами (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порівняння, класифікація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абстрагування );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Розвивати уміння виділяти ознаки предмета,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називати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їх, пояснювати схожість та відмінність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обґрунтовувати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свої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судження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Розвивати знання, уміння і навички 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самостійного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рішення задач;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пізнавальні процеси;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Виховувати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самостійність, ініціативу,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наполегливість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досягненні мети;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творчі здібності, фантазію,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моделювання та конструювання;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психічні функції, пов’язані з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мовленнєвою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діяльністю.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Основна мета використання «логічних блоків»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Дьєнеша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85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математичні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систему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поступовим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ускладненням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ігри на виявлення вміння  оперувати однією властивістю блоку (колір, форму, величину, товщину) - порівнювати, класифікувати і узагальнювати предмети по одній  з цих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властивостей.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ІІ рівень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ігри та вправи на оволодівання уміннями аналізувати, порівнювати, класифікувати і узагальнювати предмети відразу за двома властивостями (кольором і формою,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формою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розміром,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товщиною і т. 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ІІІ рівень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 трьома властивостями (кольором, формою і розміром; формою, розміром і товщиною; кольором, розміром і товщиною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ІУ рівень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- за чотирма властивостями (кольором, формою, розміром і товщиною).</a:t>
            </a:r>
          </a:p>
        </p:txBody>
      </p:sp>
    </p:spTree>
    <p:extLst>
      <p:ext uri="{BB962C8B-B14F-4D97-AF65-F5344CB8AC3E}">
        <p14:creationId xmlns:p14="http://schemas.microsoft.com/office/powerpoint/2010/main" val="23946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110544" y="571481"/>
            <a:ext cx="1033456" cy="14230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43"/>
          <a:stretch>
            <a:fillRect/>
          </a:stretch>
        </p:blipFill>
        <p:spPr bwMode="auto">
          <a:xfrm rot="-354478">
            <a:off x="65967" y="510622"/>
            <a:ext cx="2506080" cy="15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58148" y="3071811"/>
            <a:ext cx="1033456" cy="142303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43"/>
          <a:stretch>
            <a:fillRect/>
          </a:stretch>
        </p:blipFill>
        <p:spPr bwMode="auto">
          <a:xfrm rot="-354478">
            <a:off x="55868" y="2952543"/>
            <a:ext cx="2575195" cy="16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8" y="1357298"/>
            <a:ext cx="576000" cy="57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786182" y="1285860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4786314" y="1357299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1428736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500827" y="1500174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143768" y="1428736"/>
            <a:ext cx="857256" cy="4857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1" y="3857628"/>
            <a:ext cx="576000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071934" y="3786191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4857753" y="3786191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3929066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286512" y="4000505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3929066"/>
            <a:ext cx="857256" cy="4857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м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58148" y="4929199"/>
            <a:ext cx="1033456" cy="142303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43"/>
          <a:stretch>
            <a:fillRect/>
          </a:stretch>
        </p:blipFill>
        <p:spPr bwMode="auto">
          <a:xfrm rot="-354478">
            <a:off x="74976" y="4964958"/>
            <a:ext cx="2532889" cy="15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072199" y="6000768"/>
            <a:ext cx="290247" cy="290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714876" y="5929330"/>
            <a:ext cx="560637" cy="34289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5286381" y="5715017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3786183" y="5786454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429389" y="5643578"/>
            <a:ext cx="846391" cy="70008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7358084" y="6072206"/>
            <a:ext cx="500065" cy="2714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8" y="6000768"/>
            <a:ext cx="290247" cy="290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\AppData\Local\Temp\Rar$DI43.552\2 ПЕРСОНАЖИ.jpg"/>
          <p:cNvPicPr>
            <a:picLocks noChangeAspect="1" noChangeArrowheads="1"/>
          </p:cNvPicPr>
          <p:nvPr/>
        </p:nvPicPr>
        <p:blipFill>
          <a:blip r:embed="rId2" cstate="print"/>
          <a:srcRect l="70834" t="43389" b="5333"/>
          <a:stretch>
            <a:fillRect/>
          </a:stretch>
        </p:blipFill>
        <p:spPr bwMode="auto">
          <a:xfrm flipH="1">
            <a:off x="0" y="285728"/>
            <a:ext cx="1500166" cy="1857388"/>
          </a:xfrm>
          <a:prstGeom prst="rect">
            <a:avLst/>
          </a:prstGeom>
          <a:noFill/>
        </p:spPr>
      </p:pic>
      <p:pic>
        <p:nvPicPr>
          <p:cNvPr id="3" name="Picture 2" descr="C:\Users\My\AppData\Local\Temp\Rar$DI43.552\2 ПЕРСОНАЖИ.jpg"/>
          <p:cNvPicPr>
            <a:picLocks noChangeAspect="1" noChangeArrowheads="1"/>
          </p:cNvPicPr>
          <p:nvPr/>
        </p:nvPicPr>
        <p:blipFill>
          <a:blip r:embed="rId2" cstate="print"/>
          <a:srcRect t="11833" r="77778" b="38861"/>
          <a:stretch>
            <a:fillRect/>
          </a:stretch>
        </p:blipFill>
        <p:spPr bwMode="auto">
          <a:xfrm flipH="1" flipV="1">
            <a:off x="428596" y="4429132"/>
            <a:ext cx="1143008" cy="1785950"/>
          </a:xfrm>
          <a:prstGeom prst="rect">
            <a:avLst/>
          </a:prstGeom>
          <a:noFill/>
        </p:spPr>
      </p:pic>
      <p:pic>
        <p:nvPicPr>
          <p:cNvPr id="4" name="Picture 2" descr="C:\Users\My\AppData\Local\Temp\Rar$DI43.552\2 ПЕРСОНАЖИ.jpg"/>
          <p:cNvPicPr>
            <a:picLocks noChangeAspect="1" noChangeArrowheads="1"/>
          </p:cNvPicPr>
          <p:nvPr/>
        </p:nvPicPr>
        <p:blipFill>
          <a:blip r:embed="rId2" cstate="print"/>
          <a:srcRect l="26389" t="5917" r="40278" b="58583"/>
          <a:stretch>
            <a:fillRect/>
          </a:stretch>
        </p:blipFill>
        <p:spPr bwMode="auto">
          <a:xfrm rot="5400000" flipV="1">
            <a:off x="-32" y="2643182"/>
            <a:ext cx="1714512" cy="1285884"/>
          </a:xfrm>
          <a:prstGeom prst="rect">
            <a:avLst/>
          </a:prstGeom>
          <a:noFill/>
        </p:spPr>
      </p:pic>
      <p:pic>
        <p:nvPicPr>
          <p:cNvPr id="1027" name="Picture 3" descr="C:\Users\My\AppData\Local\Temp\Rar$DI59.552\3 ПЕРСОНАЖИ.jpg"/>
          <p:cNvPicPr>
            <a:picLocks noChangeAspect="1" noChangeArrowheads="1"/>
          </p:cNvPicPr>
          <p:nvPr/>
        </p:nvPicPr>
        <p:blipFill>
          <a:blip r:embed="rId3" cstate="print"/>
          <a:srcRect l="17986" t="13931" r="18247" b="9450"/>
          <a:stretch>
            <a:fillRect/>
          </a:stretch>
        </p:blipFill>
        <p:spPr bwMode="auto">
          <a:xfrm>
            <a:off x="6643702" y="0"/>
            <a:ext cx="2500298" cy="2115661"/>
          </a:xfrm>
          <a:prstGeom prst="rect">
            <a:avLst/>
          </a:prstGeom>
          <a:noFill/>
        </p:spPr>
      </p:pic>
      <p:pic>
        <p:nvPicPr>
          <p:cNvPr id="1028" name="Picture 4" descr="C:\Users\My\AppData\Local\Temp\Rar$DI34.552\4 ПЕРСОНАЖИ.jpg"/>
          <p:cNvPicPr>
            <a:picLocks noChangeAspect="1" noChangeArrowheads="1"/>
          </p:cNvPicPr>
          <p:nvPr/>
        </p:nvPicPr>
        <p:blipFill>
          <a:blip r:embed="rId4" cstate="print"/>
          <a:srcRect l="18333" t="7533" r="18333" b="9633"/>
          <a:stretch>
            <a:fillRect/>
          </a:stretch>
        </p:blipFill>
        <p:spPr bwMode="auto">
          <a:xfrm>
            <a:off x="6786578" y="2143116"/>
            <a:ext cx="2143140" cy="1973945"/>
          </a:xfrm>
          <a:prstGeom prst="rect">
            <a:avLst/>
          </a:prstGeom>
          <a:noFill/>
        </p:spPr>
      </p:pic>
      <p:pic>
        <p:nvPicPr>
          <p:cNvPr id="1029" name="Picture 5" descr="C:\Users\My\AppData\Local\Temp\Rar$DI15.552\5 ПЕРСОНАЖИ.jpg"/>
          <p:cNvPicPr>
            <a:picLocks noChangeAspect="1" noChangeArrowheads="1"/>
          </p:cNvPicPr>
          <p:nvPr/>
        </p:nvPicPr>
        <p:blipFill>
          <a:blip r:embed="rId5" cstate="print"/>
          <a:srcRect l="26563" t="6500" r="24999" b="11406"/>
          <a:stretch>
            <a:fillRect/>
          </a:stretch>
        </p:blipFill>
        <p:spPr bwMode="auto">
          <a:xfrm>
            <a:off x="6572264" y="4143380"/>
            <a:ext cx="2285984" cy="23873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1571611"/>
            <a:ext cx="576000" cy="57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500298" y="1500173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3500430" y="1571612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643049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14943" y="1714487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643049"/>
            <a:ext cx="857256" cy="4857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3643313"/>
            <a:ext cx="576000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714611" y="3571876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3500430" y="3571876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7" y="3714751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929189" y="3786190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3" y="3714751"/>
            <a:ext cx="857256" cy="4857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857891"/>
            <a:ext cx="290247" cy="290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214677" y="5786453"/>
            <a:ext cx="560637" cy="34289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3786182" y="5572140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643577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929190" y="5500701"/>
            <a:ext cx="846391" cy="70008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5857885" y="5929329"/>
            <a:ext cx="500065" cy="2714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1785919" y="5857891"/>
            <a:ext cx="290247" cy="290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 rot="1986598">
            <a:off x="-426825" y="2635747"/>
            <a:ext cx="10076192" cy="143247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500564" y="1928802"/>
            <a:ext cx="500065" cy="2714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857364"/>
            <a:ext cx="290247" cy="290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28793" y="1785926"/>
            <a:ext cx="560637" cy="34289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500298" y="1571613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1643050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643306" y="1500174"/>
            <a:ext cx="846391" cy="70008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500035" y="1857364"/>
            <a:ext cx="290247" cy="290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7072299" y="4572007"/>
            <a:ext cx="576000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500662" y="4500570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6286481" y="4500570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571968" y="4643445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715240" y="4714884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8286744" y="4643445"/>
            <a:ext cx="857256" cy="4857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3000371"/>
            <a:ext cx="576000" cy="57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286115" y="2928934"/>
            <a:ext cx="846391" cy="6286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4071934" y="2928934"/>
            <a:ext cx="700087" cy="6286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1" y="3071809"/>
            <a:ext cx="857256" cy="485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00693" y="3143248"/>
            <a:ext cx="489200" cy="41433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6072197" y="3071809"/>
            <a:ext cx="857256" cy="4857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357258" y="571501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/>
          <p:cNvSpPr/>
          <p:nvPr/>
        </p:nvSpPr>
        <p:spPr>
          <a:xfrm>
            <a:off x="1357258" y="4786322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1357258" y="392906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1357258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1357258" y="2357430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2214514" y="2357430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3000332" y="2357430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2143076" y="142873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3000332" y="142873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3929026" y="142873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1357258" y="142873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  <a:noFill/>
        </p:spPr>
        <p:txBody>
          <a:bodyPr/>
          <a:lstStyle/>
          <a:p>
            <a:r>
              <a:rPr lang="uk-UA" dirty="0" smtClean="0"/>
              <a:t>Знаки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00134" y="1571612"/>
            <a:ext cx="414335" cy="414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214514" y="1571612"/>
            <a:ext cx="500067" cy="3571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3143208" y="1571612"/>
            <a:ext cx="414334" cy="4143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4000464" y="1643050"/>
            <a:ext cx="557211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4714844" y="1571612"/>
            <a:ext cx="156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Позначають </a:t>
            </a:r>
          </a:p>
          <a:p>
            <a:r>
              <a:rPr lang="uk-UA" b="1" dirty="0" smtClean="0"/>
              <a:t>форму блоків</a:t>
            </a:r>
            <a:endParaRPr lang="uk-UA" b="1" dirty="0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2214515" y="2500306"/>
            <a:ext cx="685800" cy="457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3000332" y="2428868"/>
            <a:ext cx="6858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357259" y="2500306"/>
            <a:ext cx="6858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3714712" y="2500306"/>
            <a:ext cx="265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Плями без форми – </a:t>
            </a:r>
          </a:p>
          <a:p>
            <a:r>
              <a:rPr lang="uk-UA" b="1" dirty="0" smtClean="0"/>
              <a:t>позначають колір блоків</a:t>
            </a:r>
            <a:endParaRPr lang="uk-UA" b="1" dirty="0"/>
          </a:p>
        </p:txBody>
      </p:sp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96" y="3286124"/>
            <a:ext cx="552705" cy="50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34" y="4071942"/>
            <a:ext cx="439169" cy="46188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071638" y="3286124"/>
            <a:ext cx="425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Намальований будинок </a:t>
            </a:r>
          </a:p>
          <a:p>
            <a:r>
              <a:rPr lang="uk-UA" b="1" dirty="0" smtClean="0"/>
              <a:t>з двома вікнами позначає великий блок</a:t>
            </a:r>
          </a:p>
          <a:p>
            <a:endParaRPr lang="uk-UA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43076" y="4071942"/>
            <a:ext cx="625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Намальований будинок </a:t>
            </a:r>
          </a:p>
          <a:p>
            <a:r>
              <a:rPr lang="uk-UA" b="1" dirty="0" smtClean="0"/>
              <a:t>з одним вікном позначає малий блок</a:t>
            </a:r>
          </a:p>
          <a:p>
            <a:r>
              <a:rPr lang="uk-UA" dirty="0" smtClean="0"/>
              <a:t>    	</a:t>
            </a:r>
          </a:p>
          <a:p>
            <a:endParaRPr lang="uk-UA" dirty="0"/>
          </a:p>
        </p:txBody>
      </p:sp>
      <p:pic>
        <p:nvPicPr>
          <p:cNvPr id="37" name="Рисунок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696" y="4857760"/>
            <a:ext cx="5572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34" y="5715016"/>
            <a:ext cx="371475" cy="536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143076" y="4857760"/>
            <a:ext cx="323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Намальована схематично </a:t>
            </a:r>
          </a:p>
          <a:p>
            <a:r>
              <a:rPr lang="uk-UA" b="1" dirty="0" smtClean="0"/>
              <a:t> товста людина  - товстий блок</a:t>
            </a:r>
            <a:endParaRPr lang="uk-U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43076" y="5715016"/>
            <a:ext cx="3386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Намальована схематично  худа </a:t>
            </a:r>
          </a:p>
          <a:p>
            <a:r>
              <a:rPr lang="uk-UA" b="1" dirty="0" smtClean="0"/>
              <a:t>людина  - тонкий  блок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857356" y="1857364"/>
            <a:ext cx="5357850" cy="3786214"/>
            <a:chOff x="1285852" y="1285860"/>
            <a:chExt cx="4643470" cy="30003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85852" y="3000372"/>
              <a:ext cx="4643470" cy="1285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85852" y="1285860"/>
              <a:ext cx="4643470" cy="1285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2500298" y="1571612"/>
              <a:ext cx="857256" cy="67151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500166" y="1585902"/>
              <a:ext cx="642942" cy="557214"/>
            </a:xfrm>
            <a:prstGeom prst="triangle">
              <a:avLst>
                <a:gd name="adj" fmla="val 48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4" name="Рисунок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6182" y="1490653"/>
              <a:ext cx="714380" cy="795339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571612"/>
              <a:ext cx="857256" cy="65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04" y="3286124"/>
              <a:ext cx="714380" cy="700090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14" name="Рисунок 13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3357562"/>
              <a:ext cx="785818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628" y="3286124"/>
              <a:ext cx="514350" cy="742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2643174" y="3357562"/>
              <a:ext cx="785818" cy="671514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9" name="Заголовок 21"/>
          <p:cNvSpPr txBox="1">
            <a:spLocks/>
          </p:cNvSpPr>
          <p:nvPr/>
        </p:nvSpPr>
        <p:spPr>
          <a:xfrm>
            <a:off x="1214414" y="714356"/>
            <a:ext cx="6572296" cy="77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Загадка без слів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/>
          </p:cNvSpPr>
          <p:nvPr/>
        </p:nvSpPr>
        <p:spPr>
          <a:xfrm>
            <a:off x="1214414" y="714356"/>
            <a:ext cx="6572296" cy="774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Склади малюнок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000232" y="1928802"/>
            <a:ext cx="4500594" cy="3571900"/>
            <a:chOff x="1142976" y="2000240"/>
            <a:chExt cx="2571768" cy="2143140"/>
          </a:xfrm>
        </p:grpSpPr>
        <p:sp>
          <p:nvSpPr>
            <p:cNvPr id="3" name="TextBox 2"/>
            <p:cNvSpPr txBox="1"/>
            <p:nvPr/>
          </p:nvSpPr>
          <p:spPr>
            <a:xfrm>
              <a:off x="1142976" y="214311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1.</a:t>
              </a:r>
              <a:endParaRPr lang="uk-UA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2976" y="320254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3.</a:t>
              </a:r>
              <a:endParaRPr lang="uk-UA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2976" y="270247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2.</a:t>
              </a:r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2976" y="370261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4.</a:t>
              </a:r>
              <a:endParaRPr lang="uk-UA" dirty="0"/>
            </a:p>
          </p:txBody>
        </p:sp>
        <p:sp>
          <p:nvSpPr>
            <p:cNvPr id="25602" name="AutoShape 2"/>
            <p:cNvSpPr>
              <a:spLocks noChangeArrowheads="1"/>
            </p:cNvSpPr>
            <p:nvPr/>
          </p:nvSpPr>
          <p:spPr bwMode="auto">
            <a:xfrm>
              <a:off x="1714480" y="2143116"/>
              <a:ext cx="457200" cy="342900"/>
            </a:xfrm>
            <a:prstGeom prst="triangle">
              <a:avLst>
                <a:gd name="adj" fmla="val 48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>
              <a:off x="2428860" y="2071678"/>
              <a:ext cx="571504" cy="38576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10" name="Рисунок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2000240"/>
              <a:ext cx="500066" cy="509587"/>
            </a:xfrm>
            <a:prstGeom prst="rect">
              <a:avLst/>
            </a:prstGeom>
            <a:noFill/>
          </p:spPr>
        </p:pic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643042" y="2714620"/>
              <a:ext cx="571504" cy="271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2357422" y="2643182"/>
              <a:ext cx="642942" cy="385762"/>
            </a:xfrm>
            <a:prstGeom prst="irregularSeal1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20" name="Рисунок 19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2571744"/>
              <a:ext cx="500066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2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3143248"/>
              <a:ext cx="500066" cy="414338"/>
            </a:xfrm>
            <a:prstGeom prst="rect">
              <a:avLst/>
            </a:prstGeom>
            <a:solidFill>
              <a:srgbClr val="000000"/>
            </a:solidFill>
          </p:spPr>
        </p:pic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2428860" y="3143248"/>
              <a:ext cx="571504" cy="38576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23" name="Рисунок 2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143248"/>
              <a:ext cx="500066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1685908" y="3729042"/>
              <a:ext cx="457200" cy="342900"/>
            </a:xfrm>
            <a:prstGeom prst="triangle">
              <a:avLst>
                <a:gd name="adj" fmla="val 48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2428860" y="3686180"/>
              <a:ext cx="571504" cy="38576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27" name="Рисунок 2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3633793"/>
              <a:ext cx="500066" cy="5095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1579</TotalTime>
  <Words>321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Класифікація геометричних фігур за Золтаном Дьєнешем </vt:lpstr>
      <vt:lpstr>Основна мета використання «логічних блоків» Дьєнеша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Допоміжний матеріал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Інновації  у формуванні логіко-математичної компетентності дошкільників</dc:title>
  <dc:creator>My</dc:creator>
  <cp:lastModifiedBy>Admin</cp:lastModifiedBy>
  <cp:revision>157</cp:revision>
  <dcterms:created xsi:type="dcterms:W3CDTF">2014-01-04T19:53:28Z</dcterms:created>
  <dcterms:modified xsi:type="dcterms:W3CDTF">2017-11-13T16:44:06Z</dcterms:modified>
</cp:coreProperties>
</file>